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61" r:id="rId6"/>
    <p:sldId id="262" r:id="rId7"/>
    <p:sldId id="263" r:id="rId8"/>
    <p:sldId id="264" r:id="rId9"/>
    <p:sldId id="268" r:id="rId10"/>
    <p:sldId id="265" r:id="rId11"/>
    <p:sldId id="266" r:id="rId12"/>
    <p:sldId id="259" r:id="rId13"/>
    <p:sldId id="267" r:id="rId1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09153366-540A-4FCB-B96F-A23D1D8BAC47}">
          <p14:sldIdLst>
            <p14:sldId id="256"/>
            <p14:sldId id="257"/>
            <p14:sldId id="260"/>
            <p14:sldId id="258"/>
            <p14:sldId id="261"/>
            <p14:sldId id="262"/>
            <p14:sldId id="263"/>
            <p14:sldId id="264"/>
            <p14:sldId id="268"/>
            <p14:sldId id="265"/>
            <p14:sldId id="266"/>
            <p14:sldId id="259"/>
            <p14:sldId id="26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0" d="100"/>
          <a:sy n="40" d="100"/>
        </p:scale>
        <p:origin x="74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BBFE9487-1FFA-4081-806B-9CBCBEF29C53}" type="datetimeFigureOut">
              <a:rPr lang="es-CO" smtClean="0"/>
              <a:t>20/12/2018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012119D-13BC-46E5-90BC-BCC1DE7F61CC}" type="slidenum">
              <a:rPr lang="es-CO" smtClean="0"/>
              <a:t>‹Nº›</a:t>
            </a:fld>
            <a:endParaRPr lang="es-CO"/>
          </a:p>
        </p:txBody>
      </p:sp>
    </p:spTree>
    <p:extLst>
      <p:ext uri="{BB962C8B-B14F-4D97-AF65-F5344CB8AC3E}">
        <p14:creationId xmlns:p14="http://schemas.microsoft.com/office/powerpoint/2010/main" val="1719440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BFE9487-1FFA-4081-806B-9CBCBEF29C53}" type="datetimeFigureOut">
              <a:rPr lang="es-CO" smtClean="0"/>
              <a:t>20/12/2018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012119D-13BC-46E5-90BC-BCC1DE7F61CC}" type="slidenum">
              <a:rPr lang="es-CO" smtClean="0"/>
              <a:t>‹Nº›</a:t>
            </a:fld>
            <a:endParaRPr lang="es-CO"/>
          </a:p>
        </p:txBody>
      </p:sp>
    </p:spTree>
    <p:extLst>
      <p:ext uri="{BB962C8B-B14F-4D97-AF65-F5344CB8AC3E}">
        <p14:creationId xmlns:p14="http://schemas.microsoft.com/office/powerpoint/2010/main" val="4115168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BBFE9487-1FFA-4081-806B-9CBCBEF29C53}" type="datetimeFigureOut">
              <a:rPr lang="es-CO" smtClean="0"/>
              <a:t>20/12/2018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012119D-13BC-46E5-90BC-BCC1DE7F61CC}" type="slidenum">
              <a:rPr lang="es-CO" smtClean="0"/>
              <a:t>‹Nº›</a:t>
            </a:fld>
            <a:endParaRPr lang="es-CO"/>
          </a:p>
        </p:txBody>
      </p:sp>
    </p:spTree>
    <p:extLst>
      <p:ext uri="{BB962C8B-B14F-4D97-AF65-F5344CB8AC3E}">
        <p14:creationId xmlns:p14="http://schemas.microsoft.com/office/powerpoint/2010/main" val="4293178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BBFE9487-1FFA-4081-806B-9CBCBEF29C53}" type="datetimeFigureOut">
              <a:rPr lang="es-CO" smtClean="0"/>
              <a:t>20/12/2018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012119D-13BC-46E5-90BC-BCC1DE7F61CC}" type="slidenum">
              <a:rPr lang="es-CO" smtClean="0"/>
              <a:t>‹Nº›</a:t>
            </a:fld>
            <a:endParaRPr lang="es-CO"/>
          </a:p>
        </p:txBody>
      </p:sp>
    </p:spTree>
    <p:extLst>
      <p:ext uri="{BB962C8B-B14F-4D97-AF65-F5344CB8AC3E}">
        <p14:creationId xmlns:p14="http://schemas.microsoft.com/office/powerpoint/2010/main" val="14511489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BBFE9487-1FFA-4081-806B-9CBCBEF29C53}" type="datetimeFigureOut">
              <a:rPr lang="es-CO" smtClean="0"/>
              <a:t>20/12/2018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012119D-13BC-46E5-90BC-BCC1DE7F61CC}" type="slidenum">
              <a:rPr lang="es-CO" smtClean="0"/>
              <a:t>‹Nº›</a:t>
            </a:fld>
            <a:endParaRPr lang="es-CO"/>
          </a:p>
        </p:txBody>
      </p:sp>
    </p:spTree>
    <p:extLst>
      <p:ext uri="{BB962C8B-B14F-4D97-AF65-F5344CB8AC3E}">
        <p14:creationId xmlns:p14="http://schemas.microsoft.com/office/powerpoint/2010/main" val="3566885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BBFE9487-1FFA-4081-806B-9CBCBEF29C53}" type="datetimeFigureOut">
              <a:rPr lang="es-CO" smtClean="0"/>
              <a:t>20/12/2018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012119D-13BC-46E5-90BC-BCC1DE7F61CC}" type="slidenum">
              <a:rPr lang="es-CO" smtClean="0"/>
              <a:t>‹Nº›</a:t>
            </a:fld>
            <a:endParaRPr lang="es-CO"/>
          </a:p>
        </p:txBody>
      </p:sp>
    </p:spTree>
    <p:extLst>
      <p:ext uri="{BB962C8B-B14F-4D97-AF65-F5344CB8AC3E}">
        <p14:creationId xmlns:p14="http://schemas.microsoft.com/office/powerpoint/2010/main" val="1945305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BFE9487-1FFA-4081-806B-9CBCBEF29C53}" type="datetimeFigureOut">
              <a:rPr lang="es-CO" smtClean="0"/>
              <a:t>20/12/2018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012119D-13BC-46E5-90BC-BCC1DE7F61CC}" type="slidenum">
              <a:rPr lang="es-CO" smtClean="0"/>
              <a:t>‹Nº›</a:t>
            </a:fld>
            <a:endParaRPr lang="es-CO"/>
          </a:p>
        </p:txBody>
      </p:sp>
    </p:spTree>
    <p:extLst>
      <p:ext uri="{BB962C8B-B14F-4D97-AF65-F5344CB8AC3E}">
        <p14:creationId xmlns:p14="http://schemas.microsoft.com/office/powerpoint/2010/main" val="39078978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BBFE9487-1FFA-4081-806B-9CBCBEF29C53}" type="datetimeFigureOut">
              <a:rPr lang="es-CO" smtClean="0"/>
              <a:t>20/12/2018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012119D-13BC-46E5-90BC-BCC1DE7F61CC}" type="slidenum">
              <a:rPr lang="es-CO" smtClean="0"/>
              <a:t>‹Nº›</a:t>
            </a:fld>
            <a:endParaRPr lang="es-CO"/>
          </a:p>
        </p:txBody>
      </p:sp>
    </p:spTree>
    <p:extLst>
      <p:ext uri="{BB962C8B-B14F-4D97-AF65-F5344CB8AC3E}">
        <p14:creationId xmlns:p14="http://schemas.microsoft.com/office/powerpoint/2010/main" val="3036717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BBFE9487-1FFA-4081-806B-9CBCBEF29C53}" type="datetimeFigureOut">
              <a:rPr lang="es-CO" smtClean="0"/>
              <a:t>20/12/2018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012119D-13BC-46E5-90BC-BCC1DE7F61CC}" type="slidenum">
              <a:rPr lang="es-CO" smtClean="0"/>
              <a:t>‹Nº›</a:t>
            </a:fld>
            <a:endParaRPr lang="es-CO"/>
          </a:p>
        </p:txBody>
      </p:sp>
    </p:spTree>
    <p:extLst>
      <p:ext uri="{BB962C8B-B14F-4D97-AF65-F5344CB8AC3E}">
        <p14:creationId xmlns:p14="http://schemas.microsoft.com/office/powerpoint/2010/main" val="435168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BFE9487-1FFA-4081-806B-9CBCBEF29C53}" type="datetimeFigureOut">
              <a:rPr lang="es-CO" smtClean="0"/>
              <a:t>20/12/2018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012119D-13BC-46E5-90BC-BCC1DE7F61CC}" type="slidenum">
              <a:rPr lang="es-CO" smtClean="0"/>
              <a:t>‹Nº›</a:t>
            </a:fld>
            <a:endParaRPr lang="es-CO"/>
          </a:p>
        </p:txBody>
      </p:sp>
    </p:spTree>
    <p:extLst>
      <p:ext uri="{BB962C8B-B14F-4D97-AF65-F5344CB8AC3E}">
        <p14:creationId xmlns:p14="http://schemas.microsoft.com/office/powerpoint/2010/main" val="3644204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BFE9487-1FFA-4081-806B-9CBCBEF29C53}" type="datetimeFigureOut">
              <a:rPr lang="es-CO" smtClean="0"/>
              <a:t>20/12/2018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012119D-13BC-46E5-90BC-BCC1DE7F61CC}" type="slidenum">
              <a:rPr lang="es-CO" smtClean="0"/>
              <a:t>‹Nº›</a:t>
            </a:fld>
            <a:endParaRPr lang="es-CO"/>
          </a:p>
        </p:txBody>
      </p:sp>
    </p:spTree>
    <p:extLst>
      <p:ext uri="{BB962C8B-B14F-4D97-AF65-F5344CB8AC3E}">
        <p14:creationId xmlns:p14="http://schemas.microsoft.com/office/powerpoint/2010/main" val="904515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FE9487-1FFA-4081-806B-9CBCBEF29C53}" type="datetimeFigureOut">
              <a:rPr lang="es-CO" smtClean="0"/>
              <a:t>20/12/2018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12119D-13BC-46E5-90BC-BCC1DE7F61CC}" type="slidenum">
              <a:rPr lang="es-CO" smtClean="0"/>
              <a:t>‹Nº›</a:t>
            </a:fld>
            <a:endParaRPr lang="es-CO"/>
          </a:p>
        </p:txBody>
      </p:sp>
    </p:spTree>
    <p:extLst>
      <p:ext uri="{BB962C8B-B14F-4D97-AF65-F5344CB8AC3E}">
        <p14:creationId xmlns:p14="http://schemas.microsoft.com/office/powerpoint/2010/main" val="5661357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466166"/>
            <a:ext cx="9144000" cy="2241176"/>
          </a:xfrm>
          <a:solidFill>
            <a:schemeClr val="accent3">
              <a:lumMod val="20000"/>
              <a:lumOff val="80000"/>
            </a:schemeClr>
          </a:solidFill>
          <a:effectLst>
            <a:glow rad="139700">
              <a:schemeClr val="accent2">
                <a:satMod val="175000"/>
                <a:alpha val="40000"/>
              </a:schemeClr>
            </a:glow>
          </a:effectLst>
        </p:spPr>
        <p:txBody>
          <a:bodyPr>
            <a:noAutofit/>
          </a:bodyPr>
          <a:lstStyle/>
          <a:p>
            <a:r>
              <a:rPr lang="es-CO" sz="4800" b="1" i="1" dirty="0" smtClean="0"/>
              <a:t>CARACTERÍSTICAS </a:t>
            </a:r>
            <a:br>
              <a:rPr lang="es-CO" sz="4800" b="1" i="1" dirty="0" smtClean="0"/>
            </a:br>
            <a:r>
              <a:rPr lang="es-CO" sz="4800" b="1" i="1" dirty="0" smtClean="0">
                <a:solidFill>
                  <a:srgbClr val="FF0000"/>
                </a:solidFill>
              </a:rPr>
              <a:t>DEL </a:t>
            </a:r>
            <a:r>
              <a:rPr lang="es-CO" sz="4800" b="1" i="1" dirty="0" smtClean="0"/>
              <a:t/>
            </a:r>
            <a:br>
              <a:rPr lang="es-CO" sz="4800" b="1" i="1" dirty="0" smtClean="0"/>
            </a:br>
            <a:r>
              <a:rPr lang="es-CO" sz="4800" b="1" i="1" dirty="0" smtClean="0"/>
              <a:t>ESPÍRITU SANTO</a:t>
            </a:r>
            <a:endParaRPr lang="es-CO" sz="4800" b="1" i="1" dirty="0"/>
          </a:p>
        </p:txBody>
      </p:sp>
      <p:pic>
        <p:nvPicPr>
          <p:cNvPr id="4" name="Imagen 3"/>
          <p:cNvPicPr>
            <a:picLocks noChangeAspect="1"/>
          </p:cNvPicPr>
          <p:nvPr/>
        </p:nvPicPr>
        <p:blipFill>
          <a:blip r:embed="rId2"/>
          <a:stretch>
            <a:fillRect/>
          </a:stretch>
        </p:blipFill>
        <p:spPr>
          <a:xfrm>
            <a:off x="3854823" y="2976283"/>
            <a:ext cx="4482353" cy="3460376"/>
          </a:xfrm>
          <a:prstGeom prst="rect">
            <a:avLst/>
          </a:prstGeom>
          <a:scene3d>
            <a:camera prst="orthographicFront"/>
            <a:lightRig rig="threePt" dir="t"/>
          </a:scene3d>
          <a:sp3d>
            <a:bevelT prst="slope"/>
          </a:sp3d>
        </p:spPr>
      </p:pic>
    </p:spTree>
    <p:extLst>
      <p:ext uri="{BB962C8B-B14F-4D97-AF65-F5344CB8AC3E}">
        <p14:creationId xmlns:p14="http://schemas.microsoft.com/office/powerpoint/2010/main" val="699300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4447" y="358589"/>
            <a:ext cx="8193741" cy="3675530"/>
          </a:xfrm>
        </p:spPr>
        <p:txBody>
          <a:bodyPr>
            <a:normAutofit/>
          </a:bodyPr>
          <a:lstStyle/>
          <a:p>
            <a:pPr marL="0" indent="0">
              <a:buNone/>
            </a:pPr>
            <a:r>
              <a:rPr lang="es-CO" dirty="0" smtClean="0"/>
              <a:t>En </a:t>
            </a:r>
            <a:r>
              <a:rPr lang="es-CO" dirty="0">
                <a:solidFill>
                  <a:srgbClr val="FF0000"/>
                </a:solidFill>
              </a:rPr>
              <a:t>1 Corintios 12:7-11</a:t>
            </a:r>
            <a:r>
              <a:rPr lang="es-CO" dirty="0"/>
              <a:t>, la Biblia dice que el Espíritu Santo es el que concede los dones espirituales a la iglesia de Dios. Uno de esos dones espirituales es el don de profecía (12:10). Por lo tanto, es lógico llegar a la conclusión de que la frase “</a:t>
            </a:r>
            <a:r>
              <a:rPr lang="es-CO" b="1" dirty="0"/>
              <a:t>El Espíritu de Profecía</a:t>
            </a:r>
            <a:r>
              <a:rPr lang="es-CO" dirty="0"/>
              <a:t>” se aplica al Espíritu Santo como el que concede el don espiritual de profecía. Esto es aún más evidente si analizamos los varios nombres que la Biblia aplica claramente al Espíritu Santo. </a:t>
            </a:r>
            <a:endParaRPr lang="es-CO" dirty="0" smtClean="0"/>
          </a:p>
        </p:txBody>
      </p:sp>
      <p:pic>
        <p:nvPicPr>
          <p:cNvPr id="4" name="Imagen 3"/>
          <p:cNvPicPr>
            <a:picLocks noChangeAspect="1"/>
          </p:cNvPicPr>
          <p:nvPr/>
        </p:nvPicPr>
        <p:blipFill>
          <a:blip r:embed="rId2"/>
          <a:stretch>
            <a:fillRect/>
          </a:stretch>
        </p:blipFill>
        <p:spPr>
          <a:xfrm>
            <a:off x="8426824" y="484093"/>
            <a:ext cx="3469901" cy="3550025"/>
          </a:xfrm>
          <a:prstGeom prst="rect">
            <a:avLst/>
          </a:prstGeom>
        </p:spPr>
      </p:pic>
      <p:sp>
        <p:nvSpPr>
          <p:cNvPr id="5" name="Rectángulo 4"/>
          <p:cNvSpPr/>
          <p:nvPr/>
        </p:nvSpPr>
        <p:spPr>
          <a:xfrm>
            <a:off x="824754" y="4334907"/>
            <a:ext cx="10632142" cy="2062103"/>
          </a:xfrm>
          <a:prstGeom prst="rect">
            <a:avLst/>
          </a:prstGeom>
          <a:solidFill>
            <a:schemeClr val="accent1">
              <a:lumMod val="20000"/>
              <a:lumOff val="80000"/>
            </a:schemeClr>
          </a:solidFill>
        </p:spPr>
        <p:txBody>
          <a:bodyPr wrap="square">
            <a:spAutoFit/>
          </a:bodyPr>
          <a:lstStyle/>
          <a:p>
            <a:pPr algn="ctr"/>
            <a:r>
              <a:rPr lang="es-CO" sz="3200" dirty="0" smtClean="0"/>
              <a:t>Cada nombre de la lista siguiente describe una característica especial del Espíritu Santo. Al leer estos nombres del Espíritu Santo, recuerde que ninguno de ellos puede aplicarse jamás a ningún ser humano sin cometer el pecado de blasfemia.</a:t>
            </a:r>
            <a:endParaRPr lang="es-CO" sz="3200" dirty="0"/>
          </a:p>
        </p:txBody>
      </p:sp>
    </p:spTree>
    <p:extLst>
      <p:ext uri="{BB962C8B-B14F-4D97-AF65-F5344CB8AC3E}">
        <p14:creationId xmlns:p14="http://schemas.microsoft.com/office/powerpoint/2010/main" val="39157283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68188" y="358588"/>
            <a:ext cx="10385612" cy="6149787"/>
          </a:xfrm>
          <a:solidFill>
            <a:schemeClr val="accent6">
              <a:lumMod val="40000"/>
              <a:lumOff val="60000"/>
            </a:schemeClr>
          </a:solidFill>
          <a:scene3d>
            <a:camera prst="orthographicFront"/>
            <a:lightRig rig="threePt" dir="t"/>
          </a:scene3d>
          <a:sp3d>
            <a:bevelT prst="angle"/>
          </a:sp3d>
        </p:spPr>
        <p:txBody>
          <a:bodyPr>
            <a:normAutofit fontScale="92500" lnSpcReduction="10000"/>
          </a:bodyPr>
          <a:lstStyle/>
          <a:p>
            <a:pPr marL="0" indent="0">
              <a:buNone/>
            </a:pPr>
            <a:r>
              <a:rPr lang="es-CO" sz="3200" b="1" dirty="0"/>
              <a:t> </a:t>
            </a:r>
            <a:r>
              <a:rPr lang="es-CO" sz="3200" b="1" dirty="0" smtClean="0"/>
              <a:t>            Espíritu de sabiduría.              </a:t>
            </a:r>
            <a:r>
              <a:rPr lang="es-CO" sz="3200" b="1" dirty="0" smtClean="0">
                <a:solidFill>
                  <a:srgbClr val="FF0000"/>
                </a:solidFill>
              </a:rPr>
              <a:t>Is.11:2.</a:t>
            </a:r>
          </a:p>
          <a:p>
            <a:pPr marL="0" indent="0">
              <a:buNone/>
            </a:pPr>
            <a:r>
              <a:rPr lang="es-CO" sz="3200" b="1" dirty="0" smtClean="0"/>
              <a:t>             Espíritu de inteligencia.          </a:t>
            </a:r>
            <a:r>
              <a:rPr lang="es-CO" sz="3200" b="1" dirty="0" smtClean="0">
                <a:solidFill>
                  <a:srgbClr val="FF0000"/>
                </a:solidFill>
              </a:rPr>
              <a:t>Is.11:2. </a:t>
            </a:r>
          </a:p>
          <a:p>
            <a:pPr marL="0" indent="0">
              <a:buNone/>
            </a:pPr>
            <a:r>
              <a:rPr lang="es-CO" sz="3200" b="1" dirty="0" smtClean="0"/>
              <a:t>             Espíritu de consejo.                 </a:t>
            </a:r>
            <a:r>
              <a:rPr lang="es-CO" sz="3200" b="1" dirty="0" smtClean="0">
                <a:solidFill>
                  <a:srgbClr val="FF0000"/>
                </a:solidFill>
              </a:rPr>
              <a:t>Is.11:2.</a:t>
            </a:r>
          </a:p>
          <a:p>
            <a:pPr marL="0" indent="0">
              <a:buNone/>
            </a:pPr>
            <a:r>
              <a:rPr lang="es-CO" sz="3200" b="1" dirty="0" smtClean="0"/>
              <a:t>             Espíritu de poder.                     </a:t>
            </a:r>
            <a:r>
              <a:rPr lang="es-CO" sz="3200" b="1" dirty="0" smtClean="0">
                <a:solidFill>
                  <a:srgbClr val="FF0000"/>
                </a:solidFill>
              </a:rPr>
              <a:t>Is.11:2. </a:t>
            </a:r>
          </a:p>
          <a:p>
            <a:pPr marL="0" indent="0">
              <a:buNone/>
            </a:pPr>
            <a:r>
              <a:rPr lang="es-CO" sz="3200" b="1" dirty="0" smtClean="0"/>
              <a:t>             Espíritu de conocimiento.       </a:t>
            </a:r>
            <a:r>
              <a:rPr lang="es-CO" sz="3200" b="1" dirty="0" smtClean="0">
                <a:solidFill>
                  <a:srgbClr val="FF0000"/>
                </a:solidFill>
              </a:rPr>
              <a:t>Is.11:2</a:t>
            </a:r>
            <a:r>
              <a:rPr lang="es-CO" sz="3200" b="1" dirty="0" smtClean="0"/>
              <a:t>. </a:t>
            </a:r>
          </a:p>
          <a:p>
            <a:pPr marL="0" indent="0">
              <a:buNone/>
            </a:pPr>
            <a:r>
              <a:rPr lang="es-CO" sz="3200" b="1" dirty="0" smtClean="0"/>
              <a:t>             Espíritu de temor de Jehová.  </a:t>
            </a:r>
            <a:r>
              <a:rPr lang="es-CO" sz="3200" b="1" dirty="0" smtClean="0">
                <a:solidFill>
                  <a:srgbClr val="FF0000"/>
                </a:solidFill>
              </a:rPr>
              <a:t>Is.11:2.</a:t>
            </a:r>
          </a:p>
          <a:p>
            <a:pPr marL="0" indent="0">
              <a:buNone/>
            </a:pPr>
            <a:r>
              <a:rPr lang="es-CO" sz="3200" b="1" dirty="0" smtClean="0"/>
              <a:t>             Espíritu </a:t>
            </a:r>
            <a:r>
              <a:rPr lang="es-CO" sz="3200" b="1" dirty="0"/>
              <a:t>de Temor del </a:t>
            </a:r>
            <a:r>
              <a:rPr lang="es-CO" sz="3200" b="1" dirty="0" smtClean="0"/>
              <a:t>Señor.   </a:t>
            </a:r>
            <a:r>
              <a:rPr lang="es-CO" sz="3200" b="1" dirty="0" smtClean="0">
                <a:solidFill>
                  <a:srgbClr val="FF0000"/>
                </a:solidFill>
              </a:rPr>
              <a:t>Is. </a:t>
            </a:r>
            <a:r>
              <a:rPr lang="es-CO" sz="3200" b="1" dirty="0">
                <a:solidFill>
                  <a:srgbClr val="FF0000"/>
                </a:solidFill>
              </a:rPr>
              <a:t>11:2</a:t>
            </a:r>
          </a:p>
          <a:p>
            <a:pPr marL="0" indent="0">
              <a:buNone/>
            </a:pPr>
            <a:r>
              <a:rPr lang="es-CO" sz="3200" b="1" dirty="0" smtClean="0"/>
              <a:t>             Espíritu </a:t>
            </a:r>
            <a:r>
              <a:rPr lang="es-CO" sz="3200" b="1" dirty="0"/>
              <a:t>de </a:t>
            </a:r>
            <a:r>
              <a:rPr lang="es-CO" sz="3200" b="1" dirty="0" smtClean="0"/>
              <a:t>Jehová.                   </a:t>
            </a:r>
            <a:r>
              <a:rPr lang="es-CO" sz="3200" b="1" dirty="0" smtClean="0">
                <a:solidFill>
                  <a:srgbClr val="FF0000"/>
                </a:solidFill>
              </a:rPr>
              <a:t>Miq </a:t>
            </a:r>
            <a:r>
              <a:rPr lang="es-CO" sz="3200" b="1" dirty="0">
                <a:solidFill>
                  <a:srgbClr val="FF0000"/>
                </a:solidFill>
              </a:rPr>
              <a:t>2:7</a:t>
            </a:r>
          </a:p>
          <a:p>
            <a:pPr marL="0" indent="0">
              <a:buNone/>
            </a:pPr>
            <a:r>
              <a:rPr lang="es-CO" sz="3200" b="1" dirty="0" smtClean="0"/>
              <a:t>             Espíritu </a:t>
            </a:r>
            <a:r>
              <a:rPr lang="es-CO" sz="3200" b="1" dirty="0"/>
              <a:t>de </a:t>
            </a:r>
            <a:r>
              <a:rPr lang="es-CO" sz="3200" b="1" dirty="0" smtClean="0"/>
              <a:t>Dios.                        </a:t>
            </a:r>
            <a:r>
              <a:rPr lang="es-CO" sz="3200" b="1" dirty="0" smtClean="0">
                <a:solidFill>
                  <a:srgbClr val="FF0000"/>
                </a:solidFill>
              </a:rPr>
              <a:t>Mat. </a:t>
            </a:r>
            <a:r>
              <a:rPr lang="es-CO" sz="3200" b="1" dirty="0">
                <a:solidFill>
                  <a:srgbClr val="FF0000"/>
                </a:solidFill>
              </a:rPr>
              <a:t>3: 16</a:t>
            </a:r>
          </a:p>
          <a:p>
            <a:pPr marL="0" indent="0">
              <a:buNone/>
            </a:pPr>
            <a:r>
              <a:rPr lang="es-CO" sz="3200" b="1" dirty="0" smtClean="0"/>
              <a:t>             Espíritu </a:t>
            </a:r>
            <a:r>
              <a:rPr lang="es-CO" sz="3200" b="1" dirty="0"/>
              <a:t>de vuestro </a:t>
            </a:r>
            <a:r>
              <a:rPr lang="es-CO" sz="3200" b="1" dirty="0" smtClean="0"/>
              <a:t>Padre.       </a:t>
            </a:r>
            <a:r>
              <a:rPr lang="es-CO" sz="3200" b="1" dirty="0" smtClean="0">
                <a:solidFill>
                  <a:srgbClr val="FF0000"/>
                </a:solidFill>
              </a:rPr>
              <a:t>Mat. </a:t>
            </a:r>
            <a:r>
              <a:rPr lang="es-CO" sz="3200" b="1" dirty="0">
                <a:solidFill>
                  <a:srgbClr val="FF0000"/>
                </a:solidFill>
              </a:rPr>
              <a:t>10:20</a:t>
            </a:r>
          </a:p>
          <a:p>
            <a:pPr marL="0" indent="0">
              <a:buNone/>
            </a:pPr>
            <a:r>
              <a:rPr lang="es-CO" sz="3200" b="1" dirty="0" smtClean="0"/>
              <a:t>             Espíritu </a:t>
            </a:r>
            <a:r>
              <a:rPr lang="es-CO" sz="3200" b="1" dirty="0"/>
              <a:t>de </a:t>
            </a:r>
            <a:r>
              <a:rPr lang="es-CO" sz="3200" b="1" dirty="0" smtClean="0"/>
              <a:t>Verdad.                   </a:t>
            </a:r>
            <a:r>
              <a:rPr lang="es-CO" sz="3200" b="1" dirty="0" smtClean="0">
                <a:solidFill>
                  <a:srgbClr val="FF0000"/>
                </a:solidFill>
              </a:rPr>
              <a:t>Juan 14:17</a:t>
            </a:r>
          </a:p>
          <a:p>
            <a:pPr marL="0" indent="0">
              <a:buNone/>
            </a:pPr>
            <a:r>
              <a:rPr lang="es-CO" sz="3200" b="1" dirty="0" smtClean="0">
                <a:solidFill>
                  <a:srgbClr val="FF0000"/>
                </a:solidFill>
              </a:rPr>
              <a:t>             </a:t>
            </a:r>
            <a:r>
              <a:rPr lang="es-CO" sz="3200" b="1" dirty="0" smtClean="0"/>
              <a:t>Espíritu </a:t>
            </a:r>
            <a:r>
              <a:rPr lang="es-CO" sz="3200" b="1" dirty="0"/>
              <a:t>de </a:t>
            </a:r>
            <a:r>
              <a:rPr lang="es-CO" sz="3200" b="1" dirty="0" smtClean="0"/>
              <a:t>Jesús.                       </a:t>
            </a:r>
            <a:r>
              <a:rPr lang="es-CO" sz="3200" b="1" dirty="0" smtClean="0">
                <a:solidFill>
                  <a:srgbClr val="FF0000"/>
                </a:solidFill>
              </a:rPr>
              <a:t>Hech. 16:7</a:t>
            </a:r>
            <a:endParaRPr lang="es-CO" sz="3200" b="1" dirty="0">
              <a:solidFill>
                <a:srgbClr val="FF0000"/>
              </a:solidFill>
            </a:endParaRPr>
          </a:p>
          <a:p>
            <a:pPr marL="0" indent="0">
              <a:buNone/>
            </a:pPr>
            <a:endParaRPr lang="es-CO" sz="3200" b="1" dirty="0"/>
          </a:p>
        </p:txBody>
      </p:sp>
    </p:spTree>
    <p:extLst>
      <p:ext uri="{BB962C8B-B14F-4D97-AF65-F5344CB8AC3E}">
        <p14:creationId xmlns:p14="http://schemas.microsoft.com/office/powerpoint/2010/main" val="12215432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79295"/>
            <a:ext cx="10515600" cy="6436658"/>
          </a:xfrm>
          <a:solidFill>
            <a:schemeClr val="accent6">
              <a:lumMod val="40000"/>
              <a:lumOff val="60000"/>
            </a:schemeClr>
          </a:solidFill>
          <a:scene3d>
            <a:camera prst="orthographicFront"/>
            <a:lightRig rig="threePt" dir="t"/>
          </a:scene3d>
          <a:sp3d>
            <a:bevelT prst="slope"/>
          </a:sp3d>
        </p:spPr>
        <p:txBody>
          <a:bodyPr>
            <a:normAutofit/>
          </a:bodyPr>
          <a:lstStyle/>
          <a:p>
            <a:pPr marL="0" indent="0">
              <a:buNone/>
            </a:pPr>
            <a:r>
              <a:rPr lang="es-CO" dirty="0"/>
              <a:t> </a:t>
            </a:r>
            <a:r>
              <a:rPr lang="es-CO" dirty="0" smtClean="0"/>
              <a:t>                     </a:t>
            </a:r>
            <a:r>
              <a:rPr lang="es-CO" b="1" dirty="0" smtClean="0"/>
              <a:t>Espíritu </a:t>
            </a:r>
            <a:r>
              <a:rPr lang="es-CO" b="1" dirty="0"/>
              <a:t>de </a:t>
            </a:r>
            <a:r>
              <a:rPr lang="es-CO" b="1" dirty="0" smtClean="0"/>
              <a:t>Santidad.             </a:t>
            </a:r>
            <a:r>
              <a:rPr lang="es-CO" b="1" dirty="0" smtClean="0">
                <a:solidFill>
                  <a:srgbClr val="FF0000"/>
                </a:solidFill>
              </a:rPr>
              <a:t>Rom. 1:4</a:t>
            </a:r>
          </a:p>
          <a:p>
            <a:pPr marL="0" indent="0">
              <a:buNone/>
            </a:pPr>
            <a:r>
              <a:rPr lang="es-CO" b="1" dirty="0">
                <a:solidFill>
                  <a:srgbClr val="FF0000"/>
                </a:solidFill>
              </a:rPr>
              <a:t> </a:t>
            </a:r>
            <a:r>
              <a:rPr lang="es-CO" b="1" dirty="0" smtClean="0">
                <a:solidFill>
                  <a:srgbClr val="FF0000"/>
                </a:solidFill>
              </a:rPr>
              <a:t>                     </a:t>
            </a:r>
            <a:r>
              <a:rPr lang="es-CO" b="1" dirty="0" smtClean="0"/>
              <a:t>Espíritu </a:t>
            </a:r>
            <a:r>
              <a:rPr lang="es-CO" b="1" dirty="0"/>
              <a:t>de </a:t>
            </a:r>
            <a:r>
              <a:rPr lang="es-CO" b="1" dirty="0" smtClean="0"/>
              <a:t>Vida.                     </a:t>
            </a:r>
            <a:r>
              <a:rPr lang="es-CO" b="1" dirty="0" smtClean="0">
                <a:solidFill>
                  <a:srgbClr val="FF0000"/>
                </a:solidFill>
              </a:rPr>
              <a:t>Rom. </a:t>
            </a:r>
            <a:r>
              <a:rPr lang="es-CO" b="1" dirty="0">
                <a:solidFill>
                  <a:srgbClr val="FF0000"/>
                </a:solidFill>
              </a:rPr>
              <a:t>8:2</a:t>
            </a:r>
          </a:p>
          <a:p>
            <a:pPr marL="0" indent="0">
              <a:buNone/>
            </a:pPr>
            <a:r>
              <a:rPr lang="es-CO" b="1" dirty="0" smtClean="0"/>
              <a:t>                      Espíritu </a:t>
            </a:r>
            <a:r>
              <a:rPr lang="es-CO" b="1" dirty="0"/>
              <a:t>de </a:t>
            </a:r>
            <a:r>
              <a:rPr lang="es-CO" b="1" dirty="0" smtClean="0"/>
              <a:t>Cristo.                  </a:t>
            </a:r>
            <a:r>
              <a:rPr lang="es-CO" b="1" dirty="0" smtClean="0">
                <a:solidFill>
                  <a:srgbClr val="FF0000"/>
                </a:solidFill>
              </a:rPr>
              <a:t>Rom. </a:t>
            </a:r>
            <a:r>
              <a:rPr lang="es-CO" b="1" dirty="0">
                <a:solidFill>
                  <a:srgbClr val="FF0000"/>
                </a:solidFill>
              </a:rPr>
              <a:t>8:9</a:t>
            </a:r>
          </a:p>
          <a:p>
            <a:pPr marL="0" indent="0">
              <a:buNone/>
            </a:pPr>
            <a:r>
              <a:rPr lang="es-CO" b="1" dirty="0" smtClean="0"/>
              <a:t>                      Espíritu </a:t>
            </a:r>
            <a:r>
              <a:rPr lang="es-CO" b="1" dirty="0"/>
              <a:t>de </a:t>
            </a:r>
            <a:r>
              <a:rPr lang="es-CO" b="1" dirty="0" smtClean="0"/>
              <a:t>Adopción.            </a:t>
            </a:r>
            <a:r>
              <a:rPr lang="es-CO" b="1" dirty="0" smtClean="0">
                <a:solidFill>
                  <a:srgbClr val="FF0000"/>
                </a:solidFill>
              </a:rPr>
              <a:t>Rom. </a:t>
            </a:r>
            <a:r>
              <a:rPr lang="es-CO" b="1" dirty="0">
                <a:solidFill>
                  <a:srgbClr val="FF0000"/>
                </a:solidFill>
              </a:rPr>
              <a:t>8:15</a:t>
            </a:r>
          </a:p>
          <a:p>
            <a:pPr marL="0" indent="0">
              <a:buNone/>
            </a:pPr>
            <a:r>
              <a:rPr lang="es-CO" b="1" dirty="0" smtClean="0"/>
              <a:t>                      Espíritu </a:t>
            </a:r>
            <a:r>
              <a:rPr lang="es-CO" b="1" dirty="0"/>
              <a:t>del Dios </a:t>
            </a:r>
            <a:r>
              <a:rPr lang="es-CO" b="1" dirty="0" smtClean="0"/>
              <a:t>Viviente.     </a:t>
            </a:r>
            <a:r>
              <a:rPr lang="es-CO" b="1" dirty="0" smtClean="0">
                <a:solidFill>
                  <a:srgbClr val="FF0000"/>
                </a:solidFill>
              </a:rPr>
              <a:t>2 Cor. </a:t>
            </a:r>
            <a:r>
              <a:rPr lang="es-CO" b="1" dirty="0">
                <a:solidFill>
                  <a:srgbClr val="FF0000"/>
                </a:solidFill>
              </a:rPr>
              <a:t>3:3</a:t>
            </a:r>
          </a:p>
          <a:p>
            <a:pPr marL="0" indent="0">
              <a:buNone/>
            </a:pPr>
            <a:r>
              <a:rPr lang="es-CO" b="1" dirty="0" smtClean="0"/>
              <a:t>                      Espíritu </a:t>
            </a:r>
            <a:r>
              <a:rPr lang="es-CO" b="1" dirty="0"/>
              <a:t>de su </a:t>
            </a:r>
            <a:r>
              <a:rPr lang="es-CO" b="1" dirty="0" smtClean="0"/>
              <a:t>Hijo.                 </a:t>
            </a:r>
            <a:r>
              <a:rPr lang="es-CO" b="1" dirty="0" smtClean="0">
                <a:solidFill>
                  <a:srgbClr val="FF0000"/>
                </a:solidFill>
              </a:rPr>
              <a:t>Gálatas </a:t>
            </a:r>
            <a:r>
              <a:rPr lang="es-CO" b="1" dirty="0">
                <a:solidFill>
                  <a:srgbClr val="FF0000"/>
                </a:solidFill>
              </a:rPr>
              <a:t>4:6</a:t>
            </a:r>
          </a:p>
          <a:p>
            <a:pPr marL="0" indent="0">
              <a:buNone/>
            </a:pPr>
            <a:r>
              <a:rPr lang="es-CO" b="1" dirty="0" smtClean="0"/>
              <a:t>                      Espíritu </a:t>
            </a:r>
            <a:r>
              <a:rPr lang="es-CO" b="1" dirty="0"/>
              <a:t>de </a:t>
            </a:r>
            <a:r>
              <a:rPr lang="es-CO" b="1" dirty="0" smtClean="0"/>
              <a:t>Sabiduría.            </a:t>
            </a:r>
            <a:r>
              <a:rPr lang="es-CO" b="1" dirty="0" smtClean="0">
                <a:solidFill>
                  <a:srgbClr val="FF0000"/>
                </a:solidFill>
              </a:rPr>
              <a:t>Efe. </a:t>
            </a:r>
            <a:r>
              <a:rPr lang="es-CO" b="1" dirty="0">
                <a:solidFill>
                  <a:srgbClr val="FF0000"/>
                </a:solidFill>
              </a:rPr>
              <a:t>1:17</a:t>
            </a:r>
          </a:p>
          <a:p>
            <a:pPr marL="0" indent="0">
              <a:buNone/>
            </a:pPr>
            <a:r>
              <a:rPr lang="es-CO" b="1" dirty="0" smtClean="0"/>
              <a:t>                      Espíritu </a:t>
            </a:r>
            <a:r>
              <a:rPr lang="es-CO" b="1" dirty="0"/>
              <a:t>de </a:t>
            </a:r>
            <a:r>
              <a:rPr lang="es-CO" b="1" dirty="0" smtClean="0"/>
              <a:t>Revelación.          </a:t>
            </a:r>
            <a:r>
              <a:rPr lang="es-CO" b="1" dirty="0" smtClean="0">
                <a:solidFill>
                  <a:srgbClr val="FF0000"/>
                </a:solidFill>
              </a:rPr>
              <a:t>Efe. 1:17</a:t>
            </a:r>
          </a:p>
          <a:p>
            <a:pPr marL="0" indent="0">
              <a:buNone/>
            </a:pPr>
            <a:r>
              <a:rPr lang="es-CO" b="1" dirty="0">
                <a:solidFill>
                  <a:srgbClr val="FF0000"/>
                </a:solidFill>
              </a:rPr>
              <a:t> </a:t>
            </a:r>
            <a:r>
              <a:rPr lang="es-CO" b="1" dirty="0" smtClean="0">
                <a:solidFill>
                  <a:srgbClr val="FF0000"/>
                </a:solidFill>
              </a:rPr>
              <a:t>                     </a:t>
            </a:r>
            <a:r>
              <a:rPr lang="es-CO" b="1" dirty="0" smtClean="0"/>
              <a:t>Espíritu </a:t>
            </a:r>
            <a:r>
              <a:rPr lang="es-CO" b="1" dirty="0"/>
              <a:t>de </a:t>
            </a:r>
            <a:r>
              <a:rPr lang="es-CO" b="1" dirty="0" smtClean="0"/>
              <a:t>Jesucristo.            </a:t>
            </a:r>
            <a:r>
              <a:rPr lang="es-CO" b="1" dirty="0" smtClean="0">
                <a:solidFill>
                  <a:srgbClr val="FF0000"/>
                </a:solidFill>
              </a:rPr>
              <a:t>Fil. </a:t>
            </a:r>
            <a:r>
              <a:rPr lang="es-CO" b="1" dirty="0">
                <a:solidFill>
                  <a:srgbClr val="FF0000"/>
                </a:solidFill>
              </a:rPr>
              <a:t>1:19</a:t>
            </a:r>
          </a:p>
          <a:p>
            <a:pPr marL="0" indent="0">
              <a:buNone/>
            </a:pPr>
            <a:r>
              <a:rPr lang="es-CO" b="1" dirty="0" smtClean="0"/>
              <a:t>                      Espíritu </a:t>
            </a:r>
            <a:r>
              <a:rPr lang="es-CO" b="1" dirty="0"/>
              <a:t>de </a:t>
            </a:r>
            <a:r>
              <a:rPr lang="es-CO" b="1" dirty="0" smtClean="0"/>
              <a:t>Gracia.                  </a:t>
            </a:r>
            <a:r>
              <a:rPr lang="es-CO" b="1" dirty="0" smtClean="0">
                <a:solidFill>
                  <a:srgbClr val="FF0000"/>
                </a:solidFill>
              </a:rPr>
              <a:t>Heb. </a:t>
            </a:r>
            <a:r>
              <a:rPr lang="es-CO" b="1" dirty="0">
                <a:solidFill>
                  <a:srgbClr val="FF0000"/>
                </a:solidFill>
              </a:rPr>
              <a:t>10:29</a:t>
            </a:r>
          </a:p>
          <a:p>
            <a:pPr marL="0" indent="0">
              <a:buNone/>
            </a:pPr>
            <a:r>
              <a:rPr lang="es-CO" b="1" dirty="0" smtClean="0"/>
              <a:t>                      Espíritu </a:t>
            </a:r>
            <a:r>
              <a:rPr lang="es-CO" b="1" dirty="0"/>
              <a:t>de </a:t>
            </a:r>
            <a:r>
              <a:rPr lang="es-CO" b="1" dirty="0" smtClean="0"/>
              <a:t>Gloria.                   </a:t>
            </a:r>
            <a:r>
              <a:rPr lang="es-CO" b="1" dirty="0" smtClean="0">
                <a:solidFill>
                  <a:srgbClr val="FF0000"/>
                </a:solidFill>
              </a:rPr>
              <a:t>1 Ped. </a:t>
            </a:r>
            <a:r>
              <a:rPr lang="es-CO" b="1" dirty="0">
                <a:solidFill>
                  <a:srgbClr val="FF0000"/>
                </a:solidFill>
              </a:rPr>
              <a:t>4:14</a:t>
            </a:r>
          </a:p>
          <a:p>
            <a:pPr marL="0" indent="0">
              <a:buNone/>
            </a:pPr>
            <a:r>
              <a:rPr lang="es-CO" b="1" dirty="0" smtClean="0"/>
              <a:t>                      Espíritu </a:t>
            </a:r>
            <a:r>
              <a:rPr lang="es-CO" b="1" dirty="0"/>
              <a:t>de </a:t>
            </a:r>
            <a:r>
              <a:rPr lang="es-CO" b="1" dirty="0" smtClean="0"/>
              <a:t>Profecía.               </a:t>
            </a:r>
            <a:r>
              <a:rPr lang="es-CO" b="1" dirty="0" smtClean="0">
                <a:solidFill>
                  <a:srgbClr val="FF0000"/>
                </a:solidFill>
              </a:rPr>
              <a:t>Ap. </a:t>
            </a:r>
            <a:r>
              <a:rPr lang="es-CO" b="1" dirty="0">
                <a:solidFill>
                  <a:srgbClr val="FF0000"/>
                </a:solidFill>
              </a:rPr>
              <a:t>19:10</a:t>
            </a:r>
          </a:p>
        </p:txBody>
      </p:sp>
    </p:spTree>
    <p:extLst>
      <p:ext uri="{BB962C8B-B14F-4D97-AF65-F5344CB8AC3E}">
        <p14:creationId xmlns:p14="http://schemas.microsoft.com/office/powerpoint/2010/main" val="11687232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1013" y="322730"/>
            <a:ext cx="11689976" cy="6382870"/>
          </a:xfrm>
          <a:solidFill>
            <a:schemeClr val="bg2"/>
          </a:solidFill>
          <a:scene3d>
            <a:camera prst="orthographicFront"/>
            <a:lightRig rig="threePt" dir="t"/>
          </a:scene3d>
          <a:sp3d>
            <a:bevelT prst="slope"/>
          </a:sp3d>
        </p:spPr>
        <p:txBody>
          <a:bodyPr>
            <a:noAutofit/>
          </a:bodyPr>
          <a:lstStyle/>
          <a:p>
            <a:r>
              <a:rPr lang="es-CO" sz="3200" dirty="0"/>
              <a:t>Usando solamente la Biblia, </a:t>
            </a:r>
            <a:r>
              <a:rPr lang="es-CO" sz="3200" dirty="0" smtClean="0"/>
              <a:t>y permitiendo </a:t>
            </a:r>
            <a:r>
              <a:rPr lang="es-CO" sz="3200" dirty="0"/>
              <a:t>a la Biblia que se interprete a sí misma, es evidente que, cuando </a:t>
            </a:r>
            <a:r>
              <a:rPr lang="es-CO" sz="3200" dirty="0">
                <a:solidFill>
                  <a:srgbClr val="FF0000"/>
                </a:solidFill>
              </a:rPr>
              <a:t>Apocalipsis 19:10 </a:t>
            </a:r>
            <a:r>
              <a:rPr lang="es-CO" sz="3200" dirty="0"/>
              <a:t>dice que “</a:t>
            </a:r>
            <a:r>
              <a:rPr lang="es-CO" sz="3200" b="1" dirty="0"/>
              <a:t>el testimonio de Jesús es el espíritu de profecía</a:t>
            </a:r>
            <a:r>
              <a:rPr lang="es-CO" sz="3200" dirty="0"/>
              <a:t>“, se refiere al Espíritu Santo. </a:t>
            </a:r>
            <a:endParaRPr lang="es-CO" sz="3200" dirty="0" smtClean="0"/>
          </a:p>
          <a:p>
            <a:r>
              <a:rPr lang="es-CO" sz="3200" dirty="0" smtClean="0"/>
              <a:t>Jesús </a:t>
            </a:r>
            <a:r>
              <a:rPr lang="es-CO" sz="3200" dirty="0"/>
              <a:t>dice en </a:t>
            </a:r>
            <a:r>
              <a:rPr lang="es-CO" sz="3200" dirty="0">
                <a:solidFill>
                  <a:srgbClr val="FF0000"/>
                </a:solidFill>
              </a:rPr>
              <a:t>Juan 15:26 </a:t>
            </a:r>
            <a:r>
              <a:rPr lang="es-CO" sz="3200" dirty="0"/>
              <a:t>que una de las obras del Espíritu Santo es que “</a:t>
            </a:r>
            <a:r>
              <a:rPr lang="es-CO" sz="3200" b="1" dirty="0"/>
              <a:t>testificará acerca de mí</a:t>
            </a:r>
            <a:r>
              <a:rPr lang="es-CO" sz="3200" dirty="0"/>
              <a:t>“. Así, pues, está claro que el Espíritu Santo es “</a:t>
            </a:r>
            <a:r>
              <a:rPr lang="es-CO" sz="3200" b="1" dirty="0"/>
              <a:t>el testimonio de Jesú</a:t>
            </a:r>
            <a:r>
              <a:rPr lang="es-CO" sz="3200" dirty="0"/>
              <a:t>s” porque testifica precisamente de Cristo. Y el Espíritu Santo es también “</a:t>
            </a:r>
            <a:r>
              <a:rPr lang="es-CO" sz="3200" b="1" dirty="0"/>
              <a:t>el Espíritu de Profecía</a:t>
            </a:r>
            <a:r>
              <a:rPr lang="es-CO" sz="3200" dirty="0"/>
              <a:t>” porque concede el legítimo don de profecía e inspira a los verdaderos profetas para que representen consistente y exactamente la voluntad de Dios.</a:t>
            </a:r>
          </a:p>
          <a:p>
            <a:r>
              <a:rPr lang="es-CO" sz="3200" dirty="0"/>
              <a:t>Aunque puede decirse que una persona que ha recibido el legítimo don espiritual de profecía es inspirada por el Espíritu de Dios, </a:t>
            </a:r>
            <a:r>
              <a:rPr lang="es-CO" sz="3200" b="1" dirty="0"/>
              <a:t>es blasfemia decir que el que recibe el don es El Espíritu de Profecía</a:t>
            </a:r>
            <a:r>
              <a:rPr lang="es-CO" sz="3200" dirty="0"/>
              <a:t>. </a:t>
            </a:r>
          </a:p>
        </p:txBody>
      </p:sp>
    </p:spTree>
    <p:extLst>
      <p:ext uri="{BB962C8B-B14F-4D97-AF65-F5344CB8AC3E}">
        <p14:creationId xmlns:p14="http://schemas.microsoft.com/office/powerpoint/2010/main" val="17471954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179294"/>
            <a:ext cx="11654118" cy="6364941"/>
          </a:xfrm>
          <a:solidFill>
            <a:schemeClr val="accent1">
              <a:lumMod val="20000"/>
              <a:lumOff val="80000"/>
            </a:schemeClr>
          </a:solidFill>
          <a:scene3d>
            <a:camera prst="orthographicFront"/>
            <a:lightRig rig="threePt" dir="t"/>
          </a:scene3d>
          <a:sp3d>
            <a:bevelT prst="angle"/>
          </a:sp3d>
        </p:spPr>
        <p:txBody>
          <a:bodyPr>
            <a:normAutofit/>
          </a:bodyPr>
          <a:lstStyle/>
          <a:p>
            <a:r>
              <a:rPr lang="es-CO" dirty="0"/>
              <a:t>Hagamos una aplicación personal de </a:t>
            </a:r>
            <a:r>
              <a:rPr lang="es-CO" dirty="0" smtClean="0">
                <a:solidFill>
                  <a:srgbClr val="FF0000"/>
                </a:solidFill>
              </a:rPr>
              <a:t>Apocalipsis </a:t>
            </a:r>
            <a:r>
              <a:rPr lang="es-CO" dirty="0">
                <a:solidFill>
                  <a:srgbClr val="FF0000"/>
                </a:solidFill>
              </a:rPr>
              <a:t>12:17</a:t>
            </a:r>
            <a:r>
              <a:rPr lang="es-CO" dirty="0"/>
              <a:t>. </a:t>
            </a:r>
            <a:r>
              <a:rPr lang="es-CO" dirty="0" smtClean="0"/>
              <a:t>como </a:t>
            </a:r>
            <a:r>
              <a:rPr lang="es-CO" dirty="0"/>
              <a:t>un texto aislado, aparte del prejuicio </a:t>
            </a:r>
            <a:r>
              <a:rPr lang="es-CO" dirty="0" smtClean="0"/>
              <a:t>Adventista: “Entonces el dragón se lleno de ira contra la mujer, y se fue a hacer guerra contra el </a:t>
            </a:r>
            <a:r>
              <a:rPr lang="es-CO" u="sng" dirty="0" smtClean="0"/>
              <a:t>resto</a:t>
            </a:r>
            <a:r>
              <a:rPr lang="es-CO" dirty="0" smtClean="0"/>
              <a:t> de la descendencia de ella, los que guardan los mandamientos de Dios y </a:t>
            </a:r>
            <a:r>
              <a:rPr lang="es-CO" u="sng" dirty="0" smtClean="0"/>
              <a:t>TIENEN</a:t>
            </a:r>
            <a:r>
              <a:rPr lang="es-CO" dirty="0" smtClean="0"/>
              <a:t> EL TESTIMINIO DE JESUCRISTO”.</a:t>
            </a:r>
          </a:p>
          <a:p>
            <a:pPr marL="0" indent="0">
              <a:buNone/>
            </a:pPr>
            <a:r>
              <a:rPr lang="es-CO" b="1" dirty="0" smtClean="0"/>
              <a:t>Ahora pregúntese</a:t>
            </a:r>
            <a:r>
              <a:rPr lang="es-CO" dirty="0" smtClean="0"/>
              <a:t>:</a:t>
            </a:r>
          </a:p>
          <a:p>
            <a:pPr marL="0" indent="0">
              <a:buNone/>
            </a:pPr>
            <a:r>
              <a:rPr lang="es-CO" dirty="0" smtClean="0"/>
              <a:t>“¿</a:t>
            </a:r>
            <a:r>
              <a:rPr lang="es-CO" dirty="0"/>
              <a:t>He sido capacitado de tal manera por la gracia de Cristo Jesús que mora en mí, que Dios me ve </a:t>
            </a:r>
            <a:r>
              <a:rPr lang="es-CO" dirty="0" smtClean="0"/>
              <a:t>como: </a:t>
            </a:r>
          </a:p>
          <a:p>
            <a:pPr marL="0" indent="0">
              <a:buNone/>
            </a:pPr>
            <a:r>
              <a:rPr lang="es-CO" dirty="0" smtClean="0"/>
              <a:t>(</a:t>
            </a:r>
            <a:r>
              <a:rPr lang="es-CO" b="1" dirty="0" smtClean="0"/>
              <a:t>1</a:t>
            </a:r>
            <a:r>
              <a:rPr lang="es-CO" dirty="0" smtClean="0"/>
              <a:t>), </a:t>
            </a:r>
            <a:r>
              <a:rPr lang="es-CO" b="1" dirty="0" smtClean="0"/>
              <a:t>obedeciendo </a:t>
            </a:r>
            <a:r>
              <a:rPr lang="es-CO" b="1" dirty="0"/>
              <a:t>sus </a:t>
            </a:r>
            <a:r>
              <a:rPr lang="es-CO" b="1" dirty="0" smtClean="0"/>
              <a:t>mandamientos, </a:t>
            </a:r>
            <a:r>
              <a:rPr lang="es-CO" dirty="0"/>
              <a:t>y </a:t>
            </a:r>
            <a:endParaRPr lang="es-CO" dirty="0" smtClean="0"/>
          </a:p>
          <a:p>
            <a:pPr marL="0" indent="0">
              <a:buNone/>
            </a:pPr>
            <a:r>
              <a:rPr lang="es-CO" dirty="0" smtClean="0"/>
              <a:t>(</a:t>
            </a:r>
            <a:r>
              <a:rPr lang="es-CO" b="1" dirty="0"/>
              <a:t>2</a:t>
            </a:r>
            <a:r>
              <a:rPr lang="es-CO" dirty="0" smtClean="0"/>
              <a:t>), </a:t>
            </a:r>
            <a:r>
              <a:rPr lang="es-CO" b="1" dirty="0"/>
              <a:t>poseyendo completamente el Espíritu Santo</a:t>
            </a:r>
            <a:r>
              <a:rPr lang="es-CO" dirty="0" smtClean="0"/>
              <a:t>?”</a:t>
            </a:r>
          </a:p>
          <a:p>
            <a:r>
              <a:rPr lang="es-CO" dirty="0" smtClean="0"/>
              <a:t>Si </a:t>
            </a:r>
            <a:r>
              <a:rPr lang="es-CO" dirty="0"/>
              <a:t>su respuesta es sí, entonces usted es una de esas personas a las que la Biblia llama el “</a:t>
            </a:r>
            <a:r>
              <a:rPr lang="es-CO" b="1" dirty="0"/>
              <a:t>remanente</a:t>
            </a:r>
            <a:r>
              <a:rPr lang="es-CO" dirty="0"/>
              <a:t>” o la “</a:t>
            </a:r>
            <a:r>
              <a:rPr lang="es-CO" b="1" dirty="0"/>
              <a:t>descendencia</a:t>
            </a:r>
            <a:r>
              <a:rPr lang="es-CO" dirty="0" smtClean="0"/>
              <a:t>”, de la mujer, -la </a:t>
            </a:r>
            <a:r>
              <a:rPr lang="es-CO" dirty="0"/>
              <a:t>iglesia de </a:t>
            </a:r>
            <a:r>
              <a:rPr lang="es-CO" dirty="0" smtClean="0"/>
              <a:t>Dios, del Antiguo Testamento-, por lo tanto, usted </a:t>
            </a:r>
            <a:r>
              <a:rPr lang="es-CO" dirty="0"/>
              <a:t>es “</a:t>
            </a:r>
            <a:r>
              <a:rPr lang="es-CO" b="1" dirty="0"/>
              <a:t>consiervo</a:t>
            </a:r>
            <a:r>
              <a:rPr lang="es-CO" dirty="0"/>
              <a:t>” de </a:t>
            </a:r>
            <a:r>
              <a:rPr lang="es-CO" dirty="0" smtClean="0"/>
              <a:t>Dios según </a:t>
            </a:r>
            <a:r>
              <a:rPr lang="es-CO" dirty="0" smtClean="0">
                <a:solidFill>
                  <a:srgbClr val="FF0000"/>
                </a:solidFill>
              </a:rPr>
              <a:t>(</a:t>
            </a:r>
            <a:r>
              <a:rPr lang="es-CO" dirty="0">
                <a:solidFill>
                  <a:srgbClr val="FF0000"/>
                </a:solidFill>
              </a:rPr>
              <a:t>Apocalipsis 19:10</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1820584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233082"/>
            <a:ext cx="11618259" cy="6311153"/>
          </a:xfrm>
          <a:solidFill>
            <a:schemeClr val="accent1">
              <a:lumMod val="20000"/>
              <a:lumOff val="80000"/>
            </a:schemeClr>
          </a:solidFill>
          <a:scene3d>
            <a:camera prst="orthographicFront"/>
            <a:lightRig rig="threePt" dir="t"/>
          </a:scene3d>
          <a:sp3d>
            <a:bevelT w="139700" h="139700" prst="divot"/>
          </a:sp3d>
        </p:spPr>
        <p:txBody>
          <a:bodyPr>
            <a:normAutofit fontScale="85000" lnSpcReduction="20000"/>
          </a:bodyPr>
          <a:lstStyle/>
          <a:p>
            <a:r>
              <a:rPr lang="es-CO" sz="3000" dirty="0"/>
              <a:t>Simplemente dejando que la Biblia se interprete a sí misma, usted tiene la certeza por la Palabra de Dios de que Ellen </a:t>
            </a:r>
            <a:r>
              <a:rPr lang="es-CO" sz="3000" dirty="0" smtClean="0"/>
              <a:t>de White </a:t>
            </a:r>
            <a:r>
              <a:rPr lang="es-CO" sz="3000" dirty="0"/>
              <a:t>NO es el Espíritu de Profecía y no tiene nada que ver con el lugar de usted en la verdadera iglesia: el </a:t>
            </a:r>
            <a:r>
              <a:rPr lang="es-CO" sz="3000" dirty="0" smtClean="0"/>
              <a:t>¡Cuerpo </a:t>
            </a:r>
            <a:r>
              <a:rPr lang="es-CO" sz="3000" dirty="0"/>
              <a:t>de </a:t>
            </a:r>
            <a:r>
              <a:rPr lang="es-CO" sz="3000" dirty="0" smtClean="0"/>
              <a:t>Cristo! </a:t>
            </a:r>
            <a:r>
              <a:rPr lang="es-CO" sz="3000" b="1" i="1" dirty="0" smtClean="0"/>
              <a:t>La </a:t>
            </a:r>
            <a:r>
              <a:rPr lang="es-CO" sz="3000" b="1" i="1" dirty="0"/>
              <a:t>Iglesia </a:t>
            </a:r>
            <a:r>
              <a:rPr lang="es-CO" sz="3000" b="1" i="1" dirty="0" smtClean="0"/>
              <a:t>Remanente.</a:t>
            </a:r>
            <a:endParaRPr lang="es-CO" sz="3000" b="1" i="1" dirty="0"/>
          </a:p>
          <a:p>
            <a:pPr marL="0" indent="0">
              <a:buNone/>
            </a:pPr>
            <a:endParaRPr lang="es-CO" dirty="0" smtClean="0"/>
          </a:p>
          <a:p>
            <a:pPr marL="0" indent="0">
              <a:buNone/>
            </a:pPr>
            <a:r>
              <a:rPr lang="es-CO" sz="3500" b="1" i="1" dirty="0" smtClean="0"/>
              <a:t>Pero</a:t>
            </a:r>
            <a:r>
              <a:rPr lang="es-CO" sz="3500" b="1" i="1" dirty="0"/>
              <a:t>, ¿qué dice la Biblia acerca de “La Iglesia Remanente</a:t>
            </a:r>
            <a:r>
              <a:rPr lang="es-CO" sz="3500" b="1" i="1" dirty="0" smtClean="0"/>
              <a:t>”?</a:t>
            </a:r>
          </a:p>
          <a:p>
            <a:r>
              <a:rPr lang="es-CO" sz="3200" dirty="0" smtClean="0"/>
              <a:t>1). Es </a:t>
            </a:r>
            <a:r>
              <a:rPr lang="es-CO" sz="3200" dirty="0"/>
              <a:t>interesante notar que la Biblia nunca usa la frase “la iglesia remanente</a:t>
            </a:r>
            <a:r>
              <a:rPr lang="es-CO" sz="3200" dirty="0" smtClean="0"/>
              <a:t>”.</a:t>
            </a:r>
          </a:p>
          <a:p>
            <a:r>
              <a:rPr lang="es-CO" sz="3200" dirty="0" smtClean="0"/>
              <a:t>2). La </a:t>
            </a:r>
            <a:r>
              <a:rPr lang="es-CO" sz="3200" dirty="0"/>
              <a:t>Biblia nunca habla de La Iglesia Remanente como una organización terrenal</a:t>
            </a:r>
            <a:r>
              <a:rPr lang="es-CO" sz="3200" dirty="0" smtClean="0"/>
              <a:t>.</a:t>
            </a:r>
          </a:p>
          <a:p>
            <a:r>
              <a:rPr lang="es-CO" sz="3200" dirty="0" smtClean="0"/>
              <a:t>3). La </a:t>
            </a:r>
            <a:r>
              <a:rPr lang="es-CO" sz="3200" dirty="0"/>
              <a:t>Biblia nunca dice que las personas deben ser miembros de una particular “iglesia remanente”, u organización “remanente”, para tener la salvación, o para trabajar para Dios, o para ser contadas como pueblo de Dios. </a:t>
            </a:r>
            <a:endParaRPr lang="es-CO" sz="3200" dirty="0" smtClean="0"/>
          </a:p>
          <a:p>
            <a:r>
              <a:rPr lang="es-CO" sz="3200" dirty="0" smtClean="0"/>
              <a:t>En </a:t>
            </a:r>
            <a:r>
              <a:rPr lang="es-CO" sz="3200" dirty="0"/>
              <a:t>vez de eso, cuando la Biblia usa las palabras “remanente”, “descendencia”, y “de Dios” unas 826 veces, está hablando de personas, algunas de las cuales algunas veces se opusieron a Dios,  fueron castigadas por Dios, eran miembros de naciones que no eran Israel, y/o eran sobrevivientes reconvertidos. Pero nunca habla de ninguna iglesia, denominación, u organización terrenal como “La Iglesia Remanente“.</a:t>
            </a:r>
          </a:p>
          <a:p>
            <a:pPr marL="0" indent="0">
              <a:buNone/>
            </a:pPr>
            <a:endParaRPr lang="es-CO" sz="3200" b="1" i="1" dirty="0"/>
          </a:p>
          <a:p>
            <a:endParaRPr lang="es-CO" dirty="0"/>
          </a:p>
          <a:p>
            <a:endParaRPr lang="es-CO" dirty="0"/>
          </a:p>
        </p:txBody>
      </p:sp>
    </p:spTree>
    <p:extLst>
      <p:ext uri="{BB962C8B-B14F-4D97-AF65-F5344CB8AC3E}">
        <p14:creationId xmlns:p14="http://schemas.microsoft.com/office/powerpoint/2010/main" val="7203703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799" y="197223"/>
            <a:ext cx="11546541" cy="6526305"/>
          </a:xfrm>
          <a:solidFill>
            <a:schemeClr val="accent1">
              <a:lumMod val="20000"/>
              <a:lumOff val="80000"/>
            </a:schemeClr>
          </a:solidFill>
          <a:scene3d>
            <a:camera prst="orthographicFront"/>
            <a:lightRig rig="threePt" dir="t"/>
          </a:scene3d>
          <a:sp3d>
            <a:bevelT prst="slope"/>
          </a:sp3d>
        </p:spPr>
        <p:txBody>
          <a:bodyPr>
            <a:normAutofit/>
          </a:bodyPr>
          <a:lstStyle/>
          <a:p>
            <a:r>
              <a:rPr lang="es-CO" dirty="0"/>
              <a:t>La Biblia deja claro que el reino de Dios – </a:t>
            </a:r>
            <a:r>
              <a:rPr lang="es-CO" dirty="0" smtClean="0"/>
              <a:t>o la </a:t>
            </a:r>
            <a:r>
              <a:rPr lang="es-CO" dirty="0"/>
              <a:t>Iglesia de Cristo, </a:t>
            </a:r>
            <a:r>
              <a:rPr lang="es-CO" dirty="0" smtClean="0"/>
              <a:t>o </a:t>
            </a:r>
            <a:r>
              <a:rPr lang="es-CO" dirty="0"/>
              <a:t>“el pueblo de Dios” – </a:t>
            </a:r>
            <a:r>
              <a:rPr lang="es-CO" b="1" dirty="0"/>
              <a:t>no es la nación judía</a:t>
            </a:r>
            <a:r>
              <a:rPr lang="es-CO" dirty="0"/>
              <a:t>, ni tampoco ningún otro grupo particular de </a:t>
            </a:r>
            <a:r>
              <a:rPr lang="es-CO" dirty="0" smtClean="0"/>
              <a:t>personas denominadas “</a:t>
            </a:r>
            <a:r>
              <a:rPr lang="es-CO" b="1" dirty="0" smtClean="0"/>
              <a:t>cristianas</a:t>
            </a:r>
            <a:r>
              <a:rPr lang="es-CO" dirty="0" smtClean="0"/>
              <a:t>”,  </a:t>
            </a:r>
            <a:r>
              <a:rPr lang="es-CO" dirty="0"/>
              <a:t>diferente </a:t>
            </a:r>
            <a:r>
              <a:rPr lang="es-CO" dirty="0" smtClean="0"/>
              <a:t>de “</a:t>
            </a:r>
            <a:r>
              <a:rPr lang="es-CO" b="1" dirty="0" smtClean="0"/>
              <a:t>los que guardan los mandamientos de Dios y tienen el Testimonio de Jesús</a:t>
            </a:r>
            <a:r>
              <a:rPr lang="es-CO" dirty="0" smtClean="0"/>
              <a:t>”. </a:t>
            </a:r>
            <a:r>
              <a:rPr lang="es-CO" dirty="0"/>
              <a:t>Ser parte de la Iglesia de Dios no depende de que su nombre esté en los libros de ninguna iglesia terrenal.</a:t>
            </a:r>
          </a:p>
          <a:p>
            <a:r>
              <a:rPr lang="es-CO" dirty="0"/>
              <a:t>Según la Biblia, </a:t>
            </a:r>
            <a:r>
              <a:rPr lang="es-CO" b="1" dirty="0"/>
              <a:t>su salvación depende de su relación con Cristo Jesús</a:t>
            </a:r>
            <a:r>
              <a:rPr lang="es-CO" dirty="0">
                <a:solidFill>
                  <a:srgbClr val="FF0000"/>
                </a:solidFill>
              </a:rPr>
              <a:t>. Jesús no era Adventista del Séptimo Día, ni lo fue ningún miembro del pueblo de Dios desde la </a:t>
            </a:r>
            <a:r>
              <a:rPr lang="es-CO" dirty="0" smtClean="0">
                <a:solidFill>
                  <a:srgbClr val="FF0000"/>
                </a:solidFill>
              </a:rPr>
              <a:t>creación </a:t>
            </a:r>
            <a:r>
              <a:rPr lang="es-CO" b="1" u="sng" dirty="0" smtClean="0">
                <a:solidFill>
                  <a:srgbClr val="FF0000"/>
                </a:solidFill>
              </a:rPr>
              <a:t>hasta</a:t>
            </a:r>
            <a:r>
              <a:rPr lang="es-CO" dirty="0" smtClean="0">
                <a:solidFill>
                  <a:srgbClr val="FF0000"/>
                </a:solidFill>
              </a:rPr>
              <a:t> que la Iglesia Adventista del Séptimo Día fue organizada en 1863. </a:t>
            </a:r>
            <a:r>
              <a:rPr lang="es-CO" b="1" u="sng" dirty="0" smtClean="0">
                <a:solidFill>
                  <a:srgbClr val="FF0000"/>
                </a:solidFill>
              </a:rPr>
              <a:t>Todos tenían las dos características. </a:t>
            </a:r>
            <a:endParaRPr lang="es-CO" b="1" u="sng" dirty="0" smtClean="0">
              <a:solidFill>
                <a:srgbClr val="FF0000"/>
              </a:solidFill>
            </a:endParaRPr>
          </a:p>
          <a:p>
            <a:r>
              <a:rPr lang="es-CO" dirty="0" smtClean="0"/>
              <a:t>Una </a:t>
            </a:r>
            <a:r>
              <a:rPr lang="es-CO" dirty="0"/>
              <a:t>abrumadora mayoría de los miembros del pueblo de Dios en la actualidad ¡no son miembros de la Iglesia Adventista del Séptimo Día!  </a:t>
            </a:r>
            <a:endParaRPr lang="es-CO" dirty="0" smtClean="0"/>
          </a:p>
          <a:p>
            <a:r>
              <a:rPr lang="es-CO" dirty="0" smtClean="0">
                <a:solidFill>
                  <a:srgbClr val="FF0000"/>
                </a:solidFill>
              </a:rPr>
              <a:t>Al </a:t>
            </a:r>
            <a:r>
              <a:rPr lang="es-CO" dirty="0">
                <a:solidFill>
                  <a:srgbClr val="FF0000"/>
                </a:solidFill>
              </a:rPr>
              <a:t>aceptar a Cristo Jesús como su </a:t>
            </a:r>
            <a:r>
              <a:rPr lang="es-CO" dirty="0" smtClean="0">
                <a:solidFill>
                  <a:srgbClr val="FF0000"/>
                </a:solidFill>
              </a:rPr>
              <a:t>Salvador, </a:t>
            </a:r>
            <a:r>
              <a:rPr lang="es-CO" dirty="0">
                <a:solidFill>
                  <a:srgbClr val="FF0000"/>
                </a:solidFill>
              </a:rPr>
              <a:t>y </a:t>
            </a:r>
            <a:r>
              <a:rPr lang="es-CO" dirty="0" smtClean="0">
                <a:solidFill>
                  <a:srgbClr val="FF0000"/>
                </a:solidFill>
              </a:rPr>
              <a:t>guardar sus mandamientos por </a:t>
            </a:r>
            <a:r>
              <a:rPr lang="es-CO" dirty="0">
                <a:solidFill>
                  <a:srgbClr val="FF0000"/>
                </a:solidFill>
              </a:rPr>
              <a:t>medio del poder del Espíritu Santo morando en </a:t>
            </a:r>
            <a:r>
              <a:rPr lang="es-CO" dirty="0" smtClean="0">
                <a:solidFill>
                  <a:srgbClr val="FF0000"/>
                </a:solidFill>
              </a:rPr>
              <a:t>usted cada día, </a:t>
            </a:r>
            <a:r>
              <a:rPr lang="es-CO" dirty="0">
                <a:solidFill>
                  <a:srgbClr val="FF0000"/>
                </a:solidFill>
              </a:rPr>
              <a:t>su salvación está asegurada ahora </a:t>
            </a:r>
            <a:r>
              <a:rPr lang="es-CO" dirty="0" smtClean="0">
                <a:solidFill>
                  <a:srgbClr val="FF0000"/>
                </a:solidFill>
              </a:rPr>
              <a:t>mismo</a:t>
            </a:r>
            <a:r>
              <a:rPr lang="es-CO" dirty="0"/>
              <a:t>.</a:t>
            </a:r>
            <a:r>
              <a:rPr lang="es-CO" dirty="0" smtClean="0"/>
              <a:t> </a:t>
            </a:r>
            <a:endParaRPr lang="es-CO" b="1" dirty="0"/>
          </a:p>
        </p:txBody>
      </p:sp>
    </p:spTree>
    <p:extLst>
      <p:ext uri="{BB962C8B-B14F-4D97-AF65-F5344CB8AC3E}">
        <p14:creationId xmlns:p14="http://schemas.microsoft.com/office/powerpoint/2010/main" val="39106823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800" y="721896"/>
            <a:ext cx="11598442" cy="5518484"/>
          </a:xfrm>
          <a:solidFill>
            <a:schemeClr val="bg1">
              <a:lumMod val="95000"/>
            </a:schemeClr>
          </a:solidFill>
        </p:spPr>
        <p:txBody>
          <a:bodyPr/>
          <a:lstStyle/>
          <a:p>
            <a:pPr marL="0" indent="0">
              <a:buNone/>
            </a:pPr>
            <a:r>
              <a:rPr lang="es-CO" sz="3600" b="1" i="1" dirty="0" smtClean="0"/>
              <a:t>Analicemos los siguientes textos bíblicos, donde se nos habla de “rebaño”, reunidos”, “juntos” y “comunidad”.</a:t>
            </a:r>
          </a:p>
          <a:p>
            <a:r>
              <a:rPr lang="es-CO" dirty="0" smtClean="0">
                <a:solidFill>
                  <a:srgbClr val="FF0000"/>
                </a:solidFill>
              </a:rPr>
              <a:t>Juan 10:16</a:t>
            </a:r>
            <a:r>
              <a:rPr lang="es-CO" dirty="0"/>
              <a:t>: </a:t>
            </a:r>
            <a:r>
              <a:rPr lang="es-CO" dirty="0" smtClean="0"/>
              <a:t>“</a:t>
            </a:r>
            <a:r>
              <a:rPr lang="es-CO" b="1" i="1" dirty="0" smtClean="0"/>
              <a:t>También </a:t>
            </a:r>
            <a:r>
              <a:rPr lang="es-CO" b="1" i="1" dirty="0"/>
              <a:t>tengo otras ovejas </a:t>
            </a:r>
            <a:r>
              <a:rPr lang="es-CO" b="1" i="1" dirty="0" smtClean="0"/>
              <a:t>–los gentiles- que </a:t>
            </a:r>
            <a:r>
              <a:rPr lang="es-CO" b="1" i="1" dirty="0"/>
              <a:t>no son de </a:t>
            </a:r>
            <a:r>
              <a:rPr lang="es-CO" b="1" i="1" u="sng" dirty="0"/>
              <a:t>este</a:t>
            </a:r>
            <a:r>
              <a:rPr lang="es-CO" b="1" i="1" dirty="0"/>
              <a:t> redil; aquéllas también debo traer, y oirán mi voz; y habrá </a:t>
            </a:r>
            <a:r>
              <a:rPr lang="es-CO" b="1" i="1" u="sng" dirty="0"/>
              <a:t>un</a:t>
            </a:r>
            <a:r>
              <a:rPr lang="es-CO" b="1" i="1" dirty="0"/>
              <a:t> </a:t>
            </a:r>
            <a:r>
              <a:rPr lang="es-CO" b="1" i="1" u="sng" dirty="0"/>
              <a:t>rebaño</a:t>
            </a:r>
            <a:r>
              <a:rPr lang="es-CO" b="1" i="1" dirty="0"/>
              <a:t>, y un </a:t>
            </a:r>
            <a:r>
              <a:rPr lang="es-CO" b="1" i="1" dirty="0" smtClean="0"/>
              <a:t>pastor”. </a:t>
            </a:r>
          </a:p>
          <a:p>
            <a:r>
              <a:rPr lang="es-CO" dirty="0" smtClean="0">
                <a:solidFill>
                  <a:srgbClr val="FF0000"/>
                </a:solidFill>
              </a:rPr>
              <a:t>Mat.18:20</a:t>
            </a:r>
            <a:r>
              <a:rPr lang="es-CO" dirty="0"/>
              <a:t>. </a:t>
            </a:r>
            <a:r>
              <a:rPr lang="es-CO" dirty="0" smtClean="0"/>
              <a:t>“</a:t>
            </a:r>
            <a:r>
              <a:rPr lang="es-CO" b="1" i="1" dirty="0" smtClean="0"/>
              <a:t>Donde </a:t>
            </a:r>
            <a:r>
              <a:rPr lang="es-CO" b="1" i="1" dirty="0"/>
              <a:t>hay dos o tres </a:t>
            </a:r>
            <a:r>
              <a:rPr lang="es-CO" b="1" i="1" u="sng" dirty="0"/>
              <a:t>reunidos</a:t>
            </a:r>
            <a:r>
              <a:rPr lang="es-CO" b="1" i="1" dirty="0"/>
              <a:t> en mi nombre, Yo estoy en medio de </a:t>
            </a:r>
            <a:r>
              <a:rPr lang="es-CO" b="1" i="1" dirty="0" smtClean="0"/>
              <a:t>ellos</a:t>
            </a:r>
            <a:r>
              <a:rPr lang="es-CO" dirty="0" smtClean="0"/>
              <a:t>”.</a:t>
            </a:r>
          </a:p>
          <a:p>
            <a:r>
              <a:rPr lang="es-CO" dirty="0" smtClean="0">
                <a:solidFill>
                  <a:srgbClr val="FF0000"/>
                </a:solidFill>
              </a:rPr>
              <a:t>Hech.2:1.</a:t>
            </a:r>
            <a:r>
              <a:rPr lang="es-CO" dirty="0" smtClean="0"/>
              <a:t> “</a:t>
            </a:r>
            <a:r>
              <a:rPr lang="es-CO" b="1" i="1" dirty="0" smtClean="0"/>
              <a:t>Cuando </a:t>
            </a:r>
            <a:r>
              <a:rPr lang="es-CO" b="1" i="1" dirty="0"/>
              <a:t>se cumplió plenamente el día de pentecostés, estaban </a:t>
            </a:r>
            <a:r>
              <a:rPr lang="es-CO" b="1" i="1" u="sng" dirty="0"/>
              <a:t>todos unánimes juntos en el mismo </a:t>
            </a:r>
            <a:r>
              <a:rPr lang="es-CO" b="1" i="1" u="sng" dirty="0" smtClean="0"/>
              <a:t>sitio</a:t>
            </a:r>
            <a:r>
              <a:rPr lang="es-CO" b="1" i="1" dirty="0" smtClean="0"/>
              <a:t>”</a:t>
            </a:r>
          </a:p>
          <a:p>
            <a:r>
              <a:rPr lang="es-CO" b="1" i="1" dirty="0" smtClean="0">
                <a:solidFill>
                  <a:srgbClr val="FF0000"/>
                </a:solidFill>
              </a:rPr>
              <a:t>Hech.2:47</a:t>
            </a:r>
            <a:r>
              <a:rPr lang="es-CO" b="1" i="1" dirty="0"/>
              <a:t>: “Y el Señor agregaba día tras día a la </a:t>
            </a:r>
            <a:r>
              <a:rPr lang="es-CO" b="1" i="1" u="sng" dirty="0"/>
              <a:t>comunidad</a:t>
            </a:r>
            <a:r>
              <a:rPr lang="es-CO" b="1" i="1" dirty="0"/>
              <a:t> a los que obtenían la salvación</a:t>
            </a:r>
            <a:r>
              <a:rPr lang="es-CO" b="1" i="1" dirty="0" smtClean="0"/>
              <a:t>”. </a:t>
            </a:r>
            <a:r>
              <a:rPr lang="es-CO" b="1" i="1" u="sng" dirty="0" smtClean="0"/>
              <a:t>Griego:</a:t>
            </a:r>
            <a:r>
              <a:rPr lang="es-CO" b="1" i="1" dirty="0" smtClean="0"/>
              <a:t>  “LOS QUE ESTABAN SIENDO SALVADOS”</a:t>
            </a:r>
            <a:endParaRPr lang="es-CO" b="1" i="1" dirty="0"/>
          </a:p>
        </p:txBody>
      </p:sp>
    </p:spTree>
    <p:extLst>
      <p:ext uri="{BB962C8B-B14F-4D97-AF65-F5344CB8AC3E}">
        <p14:creationId xmlns:p14="http://schemas.microsoft.com/office/powerpoint/2010/main" val="40244547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3435" y="251013"/>
            <a:ext cx="11707905" cy="6606988"/>
          </a:xfrm>
          <a:solidFill>
            <a:schemeClr val="accent1">
              <a:lumMod val="20000"/>
              <a:lumOff val="80000"/>
            </a:schemeClr>
          </a:solidFill>
          <a:scene3d>
            <a:camera prst="orthographicFront"/>
            <a:lightRig rig="threePt" dir="t"/>
          </a:scene3d>
          <a:sp3d>
            <a:bevelT prst="slope"/>
          </a:sp3d>
        </p:spPr>
        <p:txBody>
          <a:bodyPr>
            <a:normAutofit/>
          </a:bodyPr>
          <a:lstStyle/>
          <a:p>
            <a:pPr marL="0" indent="0">
              <a:buNone/>
            </a:pPr>
            <a:r>
              <a:rPr lang="es-CO" sz="3200" b="1" dirty="0" smtClean="0"/>
              <a:t>LEAMOS LOS SIGUIENTES TEXTOS DONDE SE NOS HABLA DE LO QUE SIGNIFICA SER “LA IGLESIA DE DIOS”, EL “REMANENTE”.</a:t>
            </a:r>
          </a:p>
          <a:p>
            <a:pPr marL="0" indent="0">
              <a:buNone/>
            </a:pPr>
            <a:r>
              <a:rPr lang="es-CO" dirty="0" smtClean="0">
                <a:solidFill>
                  <a:srgbClr val="FF0000"/>
                </a:solidFill>
              </a:rPr>
              <a:t>1 Juan 2:28 </a:t>
            </a:r>
            <a:r>
              <a:rPr lang="es-CO" dirty="0" smtClean="0"/>
              <a:t>dice: “</a:t>
            </a:r>
            <a:r>
              <a:rPr lang="es-CO" b="1" i="1" dirty="0" smtClean="0"/>
              <a:t>Y </a:t>
            </a:r>
            <a:r>
              <a:rPr lang="es-CO" b="1" i="1" dirty="0"/>
              <a:t>ahora, queridos hijos, permanezcamos en él para que, cuando se manifieste, podamos presentarnos ante él confiadamente, seguros de no ser avergonzados en su venida</a:t>
            </a:r>
            <a:r>
              <a:rPr lang="es-CO" dirty="0"/>
              <a:t>”. </a:t>
            </a:r>
          </a:p>
          <a:p>
            <a:pPr marL="0" indent="0">
              <a:buNone/>
            </a:pPr>
            <a:endParaRPr lang="es-CO" dirty="0" smtClean="0">
              <a:solidFill>
                <a:srgbClr val="FF0000"/>
              </a:solidFill>
            </a:endParaRPr>
          </a:p>
          <a:p>
            <a:pPr marL="0" indent="0">
              <a:buNone/>
            </a:pPr>
            <a:r>
              <a:rPr lang="es-CO" dirty="0" smtClean="0">
                <a:solidFill>
                  <a:srgbClr val="FF0000"/>
                </a:solidFill>
              </a:rPr>
              <a:t>1 Juan 3.18,19</a:t>
            </a:r>
            <a:r>
              <a:rPr lang="es-CO" dirty="0" smtClean="0"/>
              <a:t>: “</a:t>
            </a:r>
            <a:r>
              <a:rPr lang="es-CO" b="1" i="1" dirty="0" smtClean="0"/>
              <a:t>Queridos </a:t>
            </a:r>
            <a:r>
              <a:rPr lang="es-CO" b="1" i="1" dirty="0"/>
              <a:t>hijos, no amemos de palabra ni de labios para afuera, sino con hechos y de verdad. En esto sabremos que somos de la verdad, y nos sentiremos seguros delante de é</a:t>
            </a:r>
            <a:r>
              <a:rPr lang="es-CO" dirty="0"/>
              <a:t>l”. </a:t>
            </a:r>
          </a:p>
          <a:p>
            <a:pPr marL="0" indent="0">
              <a:buNone/>
            </a:pPr>
            <a:endParaRPr lang="es-CO" dirty="0" smtClean="0">
              <a:solidFill>
                <a:srgbClr val="FF0000"/>
              </a:solidFill>
            </a:endParaRPr>
          </a:p>
          <a:p>
            <a:pPr marL="0" indent="0">
              <a:buNone/>
            </a:pPr>
            <a:r>
              <a:rPr lang="es-CO" dirty="0" smtClean="0">
                <a:solidFill>
                  <a:srgbClr val="FF0000"/>
                </a:solidFill>
              </a:rPr>
              <a:t>1 Juan 5:20</a:t>
            </a:r>
            <a:r>
              <a:rPr lang="es-CO" dirty="0" smtClean="0"/>
              <a:t>: “</a:t>
            </a:r>
            <a:r>
              <a:rPr lang="es-CO" b="1" i="1" dirty="0" smtClean="0"/>
              <a:t>También </a:t>
            </a:r>
            <a:r>
              <a:rPr lang="es-CO" b="1" i="1" dirty="0"/>
              <a:t>sabemos que el Hijo de Dios ha venido y nos ha dado entendimiento para que conozcamos al Dios verdadero. Y estamos con el Verdadero, con su Hijo Jesucristo. Éste es el Dios verdadero y la vida eterna</a:t>
            </a:r>
            <a:r>
              <a:rPr lang="es-CO" dirty="0"/>
              <a:t>”. </a:t>
            </a:r>
            <a:endParaRPr lang="es-CO" dirty="0">
              <a:solidFill>
                <a:srgbClr val="FF0000"/>
              </a:solidFill>
            </a:endParaRPr>
          </a:p>
        </p:txBody>
      </p:sp>
    </p:spTree>
    <p:extLst>
      <p:ext uri="{BB962C8B-B14F-4D97-AF65-F5344CB8AC3E}">
        <p14:creationId xmlns:p14="http://schemas.microsoft.com/office/powerpoint/2010/main" val="23952237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1012" y="233082"/>
            <a:ext cx="11636188" cy="6329083"/>
          </a:xfrm>
          <a:solidFill>
            <a:schemeClr val="bg1">
              <a:lumMod val="95000"/>
            </a:schemeClr>
          </a:solidFill>
        </p:spPr>
        <p:txBody>
          <a:bodyPr>
            <a:normAutofit/>
          </a:bodyPr>
          <a:lstStyle/>
          <a:p>
            <a:pPr marL="0" indent="0">
              <a:buNone/>
            </a:pPr>
            <a:r>
              <a:rPr lang="es-CO" dirty="0" smtClean="0">
                <a:solidFill>
                  <a:srgbClr val="FF0000"/>
                </a:solidFill>
              </a:rPr>
              <a:t>1 </a:t>
            </a:r>
            <a:r>
              <a:rPr lang="es-CO" dirty="0">
                <a:solidFill>
                  <a:srgbClr val="FF0000"/>
                </a:solidFill>
              </a:rPr>
              <a:t>Juan 5:11,12. </a:t>
            </a:r>
            <a:r>
              <a:rPr lang="es-CO" b="1" i="1" dirty="0"/>
              <a:t>“Y el testimonio es éste: que Dios nos ha dado vida eterna, y esta vida está en su Hijo. El que tiene al Hijo, tiene la vida; el que no tiene al Hijo de Dios, no tiene la vida”. </a:t>
            </a:r>
          </a:p>
          <a:p>
            <a:pPr marL="0" indent="0">
              <a:buNone/>
            </a:pPr>
            <a:endParaRPr lang="es-CO" dirty="0" smtClean="0">
              <a:solidFill>
                <a:srgbClr val="FF0000"/>
              </a:solidFill>
            </a:endParaRPr>
          </a:p>
          <a:p>
            <a:pPr marL="0" indent="0">
              <a:buNone/>
            </a:pPr>
            <a:r>
              <a:rPr lang="es-CO" dirty="0" smtClean="0">
                <a:solidFill>
                  <a:srgbClr val="FF0000"/>
                </a:solidFill>
              </a:rPr>
              <a:t>1 Co 10:17.</a:t>
            </a:r>
            <a:r>
              <a:rPr lang="es-CO" dirty="0" smtClean="0"/>
              <a:t>  “</a:t>
            </a:r>
            <a:r>
              <a:rPr lang="es-CO" b="1" i="1" dirty="0" smtClean="0"/>
              <a:t>Puesto </a:t>
            </a:r>
            <a:r>
              <a:rPr lang="es-CO" b="1" i="1" dirty="0"/>
              <a:t>que el pan es uno solo, los muchos somos un solo cuerpo; porque todos participamos del único </a:t>
            </a:r>
            <a:r>
              <a:rPr lang="es-CO" b="1" i="1" dirty="0" smtClean="0"/>
              <a:t>pan</a:t>
            </a:r>
            <a:r>
              <a:rPr lang="es-CO" dirty="0" smtClean="0"/>
              <a:t>”.</a:t>
            </a:r>
            <a:endParaRPr lang="es-CO" dirty="0"/>
          </a:p>
          <a:p>
            <a:pPr marL="0" indent="0">
              <a:buNone/>
            </a:pPr>
            <a:endParaRPr lang="es-CO" dirty="0" smtClean="0">
              <a:solidFill>
                <a:srgbClr val="FF0000"/>
              </a:solidFill>
            </a:endParaRPr>
          </a:p>
          <a:p>
            <a:pPr marL="0" indent="0">
              <a:buNone/>
            </a:pPr>
            <a:r>
              <a:rPr lang="es-CO" dirty="0" smtClean="0">
                <a:solidFill>
                  <a:srgbClr val="FF0000"/>
                </a:solidFill>
              </a:rPr>
              <a:t>1 Co 12:12.</a:t>
            </a:r>
            <a:r>
              <a:rPr lang="es-CO" dirty="0" smtClean="0"/>
              <a:t>  “</a:t>
            </a:r>
            <a:r>
              <a:rPr lang="es-CO" b="1" i="1" dirty="0" smtClean="0"/>
              <a:t>Porque </a:t>
            </a:r>
            <a:r>
              <a:rPr lang="es-CO" b="1" i="1" dirty="0"/>
              <a:t>así como el cuerpo es uno, y tiene muchos miembros, pero todos los miembros del cuerpo, siendo muchos, son un solo cuerpo; así también el </a:t>
            </a:r>
            <a:r>
              <a:rPr lang="es-CO" b="1" i="1" dirty="0" smtClean="0"/>
              <a:t>Mesías</a:t>
            </a:r>
            <a:r>
              <a:rPr lang="es-CO" dirty="0" smtClean="0"/>
              <a:t>”.</a:t>
            </a:r>
            <a:endParaRPr lang="es-CO" dirty="0"/>
          </a:p>
          <a:p>
            <a:endParaRPr lang="es-CO" dirty="0" smtClean="0"/>
          </a:p>
          <a:p>
            <a:pPr marL="0" indent="0">
              <a:buNone/>
            </a:pPr>
            <a:r>
              <a:rPr lang="es-CO" dirty="0" smtClean="0">
                <a:solidFill>
                  <a:srgbClr val="FF0000"/>
                </a:solidFill>
              </a:rPr>
              <a:t>1Co 12:13</a:t>
            </a:r>
            <a:r>
              <a:rPr lang="es-CO" dirty="0" smtClean="0"/>
              <a:t>. “</a:t>
            </a:r>
            <a:r>
              <a:rPr lang="es-CO" b="1" i="1" dirty="0" smtClean="0"/>
              <a:t>Porque </a:t>
            </a:r>
            <a:r>
              <a:rPr lang="es-CO" b="1" i="1" dirty="0"/>
              <a:t>por un solo Espíritu fuimos todos bautizados en un solo cuerpo, sean judíos o griegos, sean esclavos o libres, y a todos se nos dio a beber un mismo </a:t>
            </a:r>
            <a:r>
              <a:rPr lang="es-CO" b="1" i="1" dirty="0" smtClean="0"/>
              <a:t>Espíritu”.</a:t>
            </a:r>
            <a:endParaRPr lang="es-CO" b="1" i="1" dirty="0"/>
          </a:p>
        </p:txBody>
      </p:sp>
    </p:spTree>
    <p:extLst>
      <p:ext uri="{BB962C8B-B14F-4D97-AF65-F5344CB8AC3E}">
        <p14:creationId xmlns:p14="http://schemas.microsoft.com/office/powerpoint/2010/main" val="3192804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799" y="717176"/>
            <a:ext cx="11636189" cy="5342965"/>
          </a:xfrm>
          <a:solidFill>
            <a:schemeClr val="bg1">
              <a:lumMod val="95000"/>
            </a:schemeClr>
          </a:solidFill>
        </p:spPr>
        <p:txBody>
          <a:bodyPr>
            <a:normAutofit/>
          </a:bodyPr>
          <a:lstStyle/>
          <a:p>
            <a:pPr marL="0" indent="0">
              <a:buNone/>
            </a:pPr>
            <a:r>
              <a:rPr lang="es-CO" dirty="0" smtClean="0">
                <a:solidFill>
                  <a:srgbClr val="FF0000"/>
                </a:solidFill>
              </a:rPr>
              <a:t>1Co 12:19. </a:t>
            </a:r>
            <a:r>
              <a:rPr lang="es-CO" dirty="0" smtClean="0"/>
              <a:t>“</a:t>
            </a:r>
            <a:r>
              <a:rPr lang="es-CO" b="1" i="1" dirty="0" smtClean="0"/>
              <a:t>Y </a:t>
            </a:r>
            <a:r>
              <a:rPr lang="es-CO" b="1" i="1" dirty="0"/>
              <a:t>si todos fueran un solo miembro, ¿dónde estaría el cuerpo</a:t>
            </a:r>
            <a:r>
              <a:rPr lang="es-CO" b="1" i="1" dirty="0" smtClean="0"/>
              <a:t>?”</a:t>
            </a:r>
            <a:endParaRPr lang="es-CO" b="1" i="1" dirty="0"/>
          </a:p>
          <a:p>
            <a:pPr marL="0" indent="0">
              <a:buNone/>
            </a:pPr>
            <a:endParaRPr lang="es-CO" dirty="0" smtClean="0">
              <a:solidFill>
                <a:srgbClr val="FF0000"/>
              </a:solidFill>
            </a:endParaRPr>
          </a:p>
          <a:p>
            <a:pPr marL="0" indent="0">
              <a:buNone/>
            </a:pPr>
            <a:r>
              <a:rPr lang="es-CO" dirty="0" smtClean="0">
                <a:solidFill>
                  <a:srgbClr val="FF0000"/>
                </a:solidFill>
              </a:rPr>
              <a:t>Efe 4:4</a:t>
            </a:r>
            <a:r>
              <a:rPr lang="es-CO" dirty="0" smtClean="0"/>
              <a:t>. “</a:t>
            </a:r>
            <a:r>
              <a:rPr lang="es-CO" b="1" i="1" dirty="0" smtClean="0"/>
              <a:t>Un </a:t>
            </a:r>
            <a:r>
              <a:rPr lang="es-CO" b="1" i="1" dirty="0"/>
              <a:t>solo cuerpo y un solo Espíritu, como también fuisteis llamados con una misma esperanza de vuestro </a:t>
            </a:r>
            <a:r>
              <a:rPr lang="es-CO" b="1" i="1" dirty="0" smtClean="0"/>
              <a:t>llamamiento</a:t>
            </a:r>
            <a:r>
              <a:rPr lang="es-CO" dirty="0" smtClean="0"/>
              <a:t>”</a:t>
            </a:r>
            <a:endParaRPr lang="es-CO" dirty="0"/>
          </a:p>
          <a:p>
            <a:pPr marL="0" indent="0">
              <a:buNone/>
            </a:pPr>
            <a:endParaRPr lang="es-CO" dirty="0" smtClean="0">
              <a:solidFill>
                <a:srgbClr val="FF0000"/>
              </a:solidFill>
            </a:endParaRPr>
          </a:p>
          <a:p>
            <a:pPr marL="0" indent="0">
              <a:buNone/>
            </a:pPr>
            <a:r>
              <a:rPr lang="es-CO" dirty="0" smtClean="0">
                <a:solidFill>
                  <a:srgbClr val="FF0000"/>
                </a:solidFill>
              </a:rPr>
              <a:t>Efe 4:5,6. </a:t>
            </a:r>
            <a:r>
              <a:rPr lang="es-CO" dirty="0" smtClean="0"/>
              <a:t> “</a:t>
            </a:r>
            <a:r>
              <a:rPr lang="es-CO" b="1" i="1" dirty="0" smtClean="0"/>
              <a:t>Un </a:t>
            </a:r>
            <a:r>
              <a:rPr lang="es-CO" b="1" i="1" dirty="0"/>
              <a:t>solo Señor, una sola fe, un solo </a:t>
            </a:r>
            <a:r>
              <a:rPr lang="es-CO" b="1" i="1" dirty="0" smtClean="0"/>
              <a:t>bautismo, un </a:t>
            </a:r>
            <a:r>
              <a:rPr lang="es-CO" b="1" i="1" dirty="0"/>
              <a:t>solo Dios y Padre de todos, quien está sobre todos, a través de todos, y en </a:t>
            </a:r>
            <a:r>
              <a:rPr lang="es-CO" b="1" i="1" dirty="0" smtClean="0"/>
              <a:t>todos</a:t>
            </a:r>
            <a:r>
              <a:rPr lang="es-CO" dirty="0" smtClean="0"/>
              <a:t>”.</a:t>
            </a:r>
            <a:endParaRPr lang="es-CO" dirty="0"/>
          </a:p>
          <a:p>
            <a:pPr marL="0" indent="0">
              <a:buNone/>
            </a:pPr>
            <a:endParaRPr lang="es-CO" dirty="0" smtClean="0">
              <a:solidFill>
                <a:srgbClr val="FF0000"/>
              </a:solidFill>
            </a:endParaRPr>
          </a:p>
          <a:p>
            <a:pPr marL="0" indent="0">
              <a:buNone/>
            </a:pPr>
            <a:r>
              <a:rPr lang="es-CO" dirty="0" smtClean="0">
                <a:solidFill>
                  <a:srgbClr val="FF0000"/>
                </a:solidFill>
              </a:rPr>
              <a:t>Col 3:15. </a:t>
            </a:r>
            <a:r>
              <a:rPr lang="es-CO" dirty="0" smtClean="0"/>
              <a:t> “</a:t>
            </a:r>
            <a:r>
              <a:rPr lang="es-CO" b="1" i="1" dirty="0" smtClean="0"/>
              <a:t>Y </a:t>
            </a:r>
            <a:r>
              <a:rPr lang="es-CO" b="1" i="1" dirty="0"/>
              <a:t>la paz del Mesías sea árbitro en vuestros corazones, a la cual ciertamente fuisteis llamados en un solo cuerpo; y sed </a:t>
            </a:r>
            <a:r>
              <a:rPr lang="es-CO" b="1" i="1" dirty="0" smtClean="0"/>
              <a:t>agradecidos”</a:t>
            </a:r>
            <a:r>
              <a:rPr lang="es-CO" dirty="0" smtClean="0"/>
              <a:t>.</a:t>
            </a:r>
            <a:endParaRPr lang="es-CO" dirty="0"/>
          </a:p>
        </p:txBody>
      </p:sp>
    </p:spTree>
    <p:extLst>
      <p:ext uri="{BB962C8B-B14F-4D97-AF65-F5344CB8AC3E}">
        <p14:creationId xmlns:p14="http://schemas.microsoft.com/office/powerpoint/2010/main" val="41019464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22157" y="172620"/>
            <a:ext cx="10515600" cy="613443"/>
          </a:xfrm>
          <a:solidFill>
            <a:schemeClr val="accent1">
              <a:lumMod val="20000"/>
              <a:lumOff val="80000"/>
            </a:schemeClr>
          </a:solidFill>
          <a:scene3d>
            <a:camera prst="orthographicFront"/>
            <a:lightRig rig="threePt" dir="t"/>
          </a:scene3d>
          <a:sp3d>
            <a:bevelT prst="slope"/>
          </a:sp3d>
        </p:spPr>
        <p:txBody>
          <a:bodyPr>
            <a:noAutofit/>
          </a:bodyPr>
          <a:lstStyle/>
          <a:p>
            <a:pPr algn="ctr"/>
            <a:r>
              <a:rPr lang="es-CO" sz="3200" b="1" dirty="0" smtClean="0"/>
              <a:t>CONCLUSIÓN</a:t>
            </a:r>
            <a:endParaRPr lang="es-CO" sz="3200" b="1" dirty="0"/>
          </a:p>
        </p:txBody>
      </p:sp>
      <p:sp>
        <p:nvSpPr>
          <p:cNvPr id="3" name="Marcador de contenido 2"/>
          <p:cNvSpPr>
            <a:spLocks noGrp="1"/>
          </p:cNvSpPr>
          <p:nvPr>
            <p:ph idx="1"/>
          </p:nvPr>
        </p:nvSpPr>
        <p:spPr>
          <a:xfrm>
            <a:off x="112295" y="930442"/>
            <a:ext cx="11935326" cy="5710990"/>
          </a:xfrm>
          <a:solidFill>
            <a:schemeClr val="accent2">
              <a:lumMod val="20000"/>
              <a:lumOff val="80000"/>
            </a:schemeClr>
          </a:solidFill>
        </p:spPr>
        <p:txBody>
          <a:bodyPr>
            <a:normAutofit fontScale="77500" lnSpcReduction="20000"/>
          </a:bodyPr>
          <a:lstStyle/>
          <a:p>
            <a:pPr marL="0" indent="0" algn="ctr">
              <a:buNone/>
            </a:pPr>
            <a:r>
              <a:rPr lang="es-CO" sz="3200" dirty="0" smtClean="0"/>
              <a:t>Este es el </a:t>
            </a:r>
            <a:r>
              <a:rPr lang="es-CO" sz="3200" dirty="0" smtClean="0"/>
              <a:t>remanente </a:t>
            </a:r>
            <a:r>
              <a:rPr lang="es-CO" sz="3200" dirty="0" smtClean="0"/>
              <a:t>al que se refiere Pablo </a:t>
            </a:r>
            <a:r>
              <a:rPr lang="es-CO" sz="3200" dirty="0" smtClean="0"/>
              <a:t>en</a:t>
            </a:r>
          </a:p>
          <a:p>
            <a:pPr marL="0" indent="0" algn="ctr">
              <a:buNone/>
            </a:pPr>
            <a:r>
              <a:rPr lang="es-CO" sz="3200" dirty="0" smtClean="0"/>
              <a:t> </a:t>
            </a:r>
            <a:r>
              <a:rPr lang="es-CO" sz="3200" dirty="0" smtClean="0">
                <a:solidFill>
                  <a:srgbClr val="FF0000"/>
                </a:solidFill>
              </a:rPr>
              <a:t>1 Tes.4:17: </a:t>
            </a:r>
            <a:endParaRPr lang="es-CO" sz="3200" dirty="0" smtClean="0">
              <a:solidFill>
                <a:srgbClr val="FF0000"/>
              </a:solidFill>
            </a:endParaRPr>
          </a:p>
          <a:p>
            <a:pPr marL="0" indent="0" algn="ctr">
              <a:buNone/>
            </a:pPr>
            <a:r>
              <a:rPr lang="es-CO" sz="3000" dirty="0" smtClean="0"/>
              <a:t>“</a:t>
            </a:r>
            <a:r>
              <a:rPr lang="es-CO" sz="3000" b="1" i="1" dirty="0" smtClean="0"/>
              <a:t>Luego </a:t>
            </a:r>
            <a:r>
              <a:rPr lang="es-CO" sz="3000" b="1" i="1" dirty="0"/>
              <a:t>nosotros los que vivimos, los que hayamos quedado, seremos arrebatados juntamente con ellos </a:t>
            </a:r>
            <a:r>
              <a:rPr lang="es-CO" sz="3000" b="1" i="1" dirty="0" smtClean="0"/>
              <a:t>– </a:t>
            </a:r>
            <a:r>
              <a:rPr lang="es-CO" sz="3000" dirty="0" smtClean="0"/>
              <a:t>los que resucitan</a:t>
            </a:r>
            <a:r>
              <a:rPr lang="es-CO" sz="3000" b="1" i="1" dirty="0" smtClean="0"/>
              <a:t>- en </a:t>
            </a:r>
            <a:r>
              <a:rPr lang="es-CO" sz="3000" b="1" i="1" dirty="0"/>
              <a:t>las nubes para recibir al Señor en el aire, y así estaremos siempre con el </a:t>
            </a:r>
            <a:r>
              <a:rPr lang="es-CO" sz="3000" b="1" i="1" dirty="0" smtClean="0"/>
              <a:t>Señor</a:t>
            </a:r>
            <a:r>
              <a:rPr lang="es-CO" sz="3000" dirty="0" smtClean="0"/>
              <a:t>”</a:t>
            </a:r>
          </a:p>
          <a:p>
            <a:pPr marL="0" indent="0" algn="ctr">
              <a:buNone/>
            </a:pPr>
            <a:r>
              <a:rPr lang="es-CO" sz="3000" dirty="0" smtClean="0"/>
              <a:t>El estilo de vida del remanente, debe ser diferente del resto de la congregación. </a:t>
            </a:r>
          </a:p>
          <a:p>
            <a:pPr marL="0" indent="0" algn="ctr">
              <a:buNone/>
            </a:pPr>
            <a:r>
              <a:rPr lang="es-CO" sz="3200" dirty="0" smtClean="0">
                <a:solidFill>
                  <a:srgbClr val="FF0000"/>
                </a:solidFill>
              </a:rPr>
              <a:t>Mat 7:21-23</a:t>
            </a:r>
            <a:r>
              <a:rPr lang="es-CO" sz="3200" dirty="0" smtClean="0"/>
              <a:t> dice: </a:t>
            </a:r>
          </a:p>
          <a:p>
            <a:pPr marL="0" indent="0" algn="ctr">
              <a:buNone/>
            </a:pPr>
            <a:r>
              <a:rPr lang="es-CO" sz="3200" dirty="0" smtClean="0"/>
              <a:t>“No </a:t>
            </a:r>
            <a:r>
              <a:rPr lang="es-CO" sz="3200" dirty="0"/>
              <a:t>todo el que me dice: Señor, Señor, entrará en el reino de los cielos, sino el que hace la voluntad de mi Padre que está en los cielos. </a:t>
            </a:r>
            <a:r>
              <a:rPr lang="es-CO" sz="3200" dirty="0" smtClean="0"/>
              <a:t>Muchos </a:t>
            </a:r>
            <a:r>
              <a:rPr lang="es-CO" sz="3200" dirty="0"/>
              <a:t>me dirán en aquel día: Señor, Señor, ¿no profetizamos en tu nombre, y en tu nombre echamos fuera demonios, y en tu nombre hicimos muchos </a:t>
            </a:r>
            <a:r>
              <a:rPr lang="es-CO" sz="3200" dirty="0" smtClean="0"/>
              <a:t>milagros. </a:t>
            </a:r>
            <a:r>
              <a:rPr lang="es-CO" sz="3200" dirty="0"/>
              <a:t>Y entonces les declararé: Nunca os conocí; apartaos de mí, hacedores de </a:t>
            </a:r>
            <a:r>
              <a:rPr lang="es-CO" sz="3200" dirty="0" smtClean="0"/>
              <a:t>maldad”.</a:t>
            </a:r>
          </a:p>
          <a:p>
            <a:pPr marL="0" indent="0" algn="ctr">
              <a:buNone/>
            </a:pPr>
            <a:r>
              <a:rPr lang="es-CO" sz="3200" b="1" dirty="0" smtClean="0"/>
              <a:t>POR ENDE, PARA PERTENECER AL REMANENTE, COMO DIÓS LO DESEA, ES NECESARIO TENER A CRISTO EN EL CORAZÓN, Y RECIBIR EL ESPÍRITU SANTO, QUE ES QUIÉN NOS FORTALECE PARA OBEDECER LOS MANDAMIENTOS DE DIOS. </a:t>
            </a:r>
          </a:p>
          <a:p>
            <a:pPr marL="0" indent="0" algn="ctr">
              <a:buNone/>
            </a:pPr>
            <a:r>
              <a:rPr lang="es-CO" sz="3200" b="1" dirty="0" smtClean="0">
                <a:solidFill>
                  <a:srgbClr val="FF0000"/>
                </a:solidFill>
              </a:rPr>
              <a:t>Ver Juan 15: 4,5;  17:23 y Ez.36:27.</a:t>
            </a:r>
          </a:p>
          <a:p>
            <a:pPr marL="0" indent="0" algn="ctr">
              <a:buNone/>
            </a:pPr>
            <a:r>
              <a:rPr lang="es-CO" sz="3200" i="1" dirty="0"/>
              <a:t>D</a:t>
            </a:r>
            <a:r>
              <a:rPr lang="es-CO" sz="3200" i="1" dirty="0" smtClean="0"/>
              <a:t>ios te ama y quiere morar en tu corazón, pero eres tu quien decide, si lo aceptas o no.</a:t>
            </a:r>
          </a:p>
        </p:txBody>
      </p:sp>
    </p:spTree>
    <p:extLst>
      <p:ext uri="{BB962C8B-B14F-4D97-AF65-F5344CB8AC3E}">
        <p14:creationId xmlns:p14="http://schemas.microsoft.com/office/powerpoint/2010/main" val="321955121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1106</TotalTime>
  <Words>1845</Words>
  <Application>Microsoft Office PowerPoint</Application>
  <PresentationFormat>Panorámica</PresentationFormat>
  <Paragraphs>83</Paragraphs>
  <Slides>13</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13</vt:i4>
      </vt:variant>
    </vt:vector>
  </HeadingPairs>
  <TitlesOfParts>
    <vt:vector size="17" baseType="lpstr">
      <vt:lpstr>Arial</vt:lpstr>
      <vt:lpstr>Calibri</vt:lpstr>
      <vt:lpstr>Calibri Light</vt:lpstr>
      <vt:lpstr>Tema de Office</vt:lpstr>
      <vt:lpstr>CARACTERÍSTICAS  DEL  ESPÍRITU SANTO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CARACTERÍSTICAS DEL ESPÍRITU SANTO</dc:title>
  <dc:creator>Usuario de Windows</dc:creator>
  <cp:lastModifiedBy>Usuario de Windows</cp:lastModifiedBy>
  <cp:revision>69</cp:revision>
  <dcterms:created xsi:type="dcterms:W3CDTF">2018-12-13T12:31:18Z</dcterms:created>
  <dcterms:modified xsi:type="dcterms:W3CDTF">2018-12-21T02:24:20Z</dcterms:modified>
</cp:coreProperties>
</file>